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36" r:id="rId1"/>
  </p:sldMasterIdLst>
  <p:notesMasterIdLst>
    <p:notesMasterId r:id="rId24"/>
  </p:notesMasterIdLst>
  <p:handoutMasterIdLst>
    <p:handoutMasterId r:id="rId25"/>
  </p:handoutMasterIdLst>
  <p:sldIdLst>
    <p:sldId id="277" r:id="rId2"/>
    <p:sldId id="256" r:id="rId3"/>
    <p:sldId id="278"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Lst>
  <p:sldSz cx="12192000" cy="6858000"/>
  <p:notesSz cx="6858000" cy="9144000"/>
  <p:defaultTex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794A56-F48F-4051-A298-5A77217740EC}" v="454" dt="2022-07-15T10:14:29.814"/>
    <p1510:client id="{5A641F2E-17B5-416F-B624-CE25328DAD1D}" v="8" dt="2022-07-14T11:33:07.303"/>
    <p1510:client id="{74B130D1-3BAA-4BA8-956F-3FF0BC9EB02B}" v="106" dt="2022-07-14T11:25:48.976"/>
    <p1510:client id="{CE569E19-789B-47EC-8EBF-ACF48009E604}" v="840" dt="2022-07-14T11:16:29.5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0" y="1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97569B90-7C1B-44AE-B330-39DA3F5A75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41BB4CD6-1417-48E8-9855-D434A938B65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3A8B59-35D6-4CE9-AF56-1097A93F02B0}" type="datetime1">
              <a:rPr lang="el-GR" smtClean="0"/>
              <a:t>21/7/2022</a:t>
            </a:fld>
            <a:endParaRPr lang="el-GR"/>
          </a:p>
        </p:txBody>
      </p:sp>
      <p:sp>
        <p:nvSpPr>
          <p:cNvPr id="4" name="Θέση υποσέλιδου 3">
            <a:extLst>
              <a:ext uri="{FF2B5EF4-FFF2-40B4-BE49-F238E27FC236}">
                <a16:creationId xmlns:a16="http://schemas.microsoft.com/office/drawing/2014/main" id="{722B1C18-565A-4E9C-A116-A58E5D50A9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85627B1A-5C63-4CD4-B24F-E4FAC0B59F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E53B21-50AF-45CC-8EE5-B033738607FA}" type="slidenum">
              <a:rPr lang="el-GR" smtClean="0"/>
              <a:t>‹#›</a:t>
            </a:fld>
            <a:endParaRPr lang="el-GR"/>
          </a:p>
        </p:txBody>
      </p:sp>
    </p:spTree>
    <p:extLst>
      <p:ext uri="{BB962C8B-B14F-4D97-AF65-F5344CB8AC3E}">
        <p14:creationId xmlns:p14="http://schemas.microsoft.com/office/powerpoint/2010/main" val="10772053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noProof="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1183FA-B493-473A-9348-C2F80CED8A68}" type="datetime1">
              <a:rPr lang="el-GR" smtClean="0"/>
              <a:pPr/>
              <a:t>21/7/2022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noProof="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noProof="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950FAB-99D6-424F-B39A-7F604B0F3327}" type="slidenum">
              <a:rPr lang="el-GR" noProof="0" smtClean="0"/>
              <a:t>‹#›</a:t>
            </a:fld>
            <a:endParaRPr lang="el-GR" noProof="0"/>
          </a:p>
        </p:txBody>
      </p:sp>
    </p:spTree>
    <p:extLst>
      <p:ext uri="{BB962C8B-B14F-4D97-AF65-F5344CB8AC3E}">
        <p14:creationId xmlns:p14="http://schemas.microsoft.com/office/powerpoint/2010/main" val="607924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5E950FAB-99D6-424F-B39A-7F604B0F3327}" type="slidenum">
              <a:rPr lang="el-GR" smtClean="0"/>
              <a:t>2</a:t>
            </a:fld>
            <a:endParaRPr lang="el-GR"/>
          </a:p>
        </p:txBody>
      </p:sp>
    </p:spTree>
    <p:extLst>
      <p:ext uri="{BB962C8B-B14F-4D97-AF65-F5344CB8AC3E}">
        <p14:creationId xmlns:p14="http://schemas.microsoft.com/office/powerpoint/2010/main" val="3488135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897928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7/21/2022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9120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7/21/2022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942801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45895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1331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7/21/2022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296185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7/21/2022</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092622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7/21/2022</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970038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551608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7/21/2022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945528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7/21/2022</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671125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7/21/2022</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3069821763"/>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wma"/><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Background Music for Presentations and PowerPoint-6sEF73wxFu4">
            <a:hlinkClick r:id="" action="ppaction://media"/>
            <a:extLst>
              <a:ext uri="{FF2B5EF4-FFF2-40B4-BE49-F238E27FC236}">
                <a16:creationId xmlns:a16="http://schemas.microsoft.com/office/drawing/2014/main" id="{1F8AEAAC-F9B7-43FB-A7AE-135B9ED4F243}"/>
              </a:ext>
            </a:extLst>
          </p:cNvPr>
          <p:cNvPicPr>
            <a:picLocks noChangeAspect="1"/>
          </p:cNvPicPr>
          <p:nvPr>
            <a:audioFile r:link="rId1"/>
            <p:extLst>
              <p:ext uri="{DAA4B4D4-6D71-4841-9C94-3DE7FCFB9230}">
                <p14:media xmlns:p14="http://schemas.microsoft.com/office/powerpoint/2010/main" r:embed="rId2">
                  <p14:trim st="500" end="341570"/>
                  <p14:fade out="3000"/>
                </p14:media>
              </p:ext>
            </p:extLst>
          </p:nvPr>
        </p:nvPicPr>
        <p:blipFill>
          <a:blip r:embed="rId4"/>
          <a:stretch>
            <a:fillRect/>
          </a:stretch>
        </p:blipFill>
        <p:spPr>
          <a:xfrm rot="10800000">
            <a:off x="11360287" y="285054"/>
            <a:ext cx="609600" cy="609600"/>
          </a:xfrm>
          <a:prstGeom prst="rect">
            <a:avLst/>
          </a:prstGeom>
        </p:spPr>
      </p:pic>
    </p:spTree>
    <p:extLst>
      <p:ext uri="{BB962C8B-B14F-4D97-AF65-F5344CB8AC3E}">
        <p14:creationId xmlns:p14="http://schemas.microsoft.com/office/powerpoint/2010/main" val="295907485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D466FB2-D6C2-E866-9878-832BCDBC609C}"/>
              </a:ext>
            </a:extLst>
          </p:cNvPr>
          <p:cNvSpPr>
            <a:spLocks noGrp="1"/>
          </p:cNvSpPr>
          <p:nvPr>
            <p:ph type="title"/>
          </p:nvPr>
        </p:nvSpPr>
        <p:spPr>
          <a:xfrm>
            <a:off x="401085" y="1642421"/>
            <a:ext cx="2354815" cy="4442433"/>
          </a:xfrm>
        </p:spPr>
        <p:txBody>
          <a:bodyPr>
            <a:normAutofit/>
          </a:bodyPr>
          <a:lstStyle/>
          <a:p>
            <a:r>
              <a:rPr lang="el-GR" sz="2400" b="1">
                <a:solidFill>
                  <a:schemeClr val="tx1"/>
                </a:solidFill>
                <a:ea typeface="+mj-lt"/>
                <a:cs typeface="+mj-lt"/>
              </a:rPr>
              <a:t>Εφόσον ολοκληρώσατε επιτυχώς το προηγούμενο βήμα, επιλέγετε αν θέλετε να παραμείνετε συνδεδεμένοι στο νέο σας λογαριασμό στην Microsoft. </a:t>
            </a:r>
            <a:endParaRPr lang="el-GR" sz="2400" b="1">
              <a:solidFill>
                <a:schemeClr val="tx1"/>
              </a:solidFill>
            </a:endParaRPr>
          </a:p>
        </p:txBody>
      </p:sp>
      <p:pic>
        <p:nvPicPr>
          <p:cNvPr id="5" name="Εικόνα 5">
            <a:extLst>
              <a:ext uri="{FF2B5EF4-FFF2-40B4-BE49-F238E27FC236}">
                <a16:creationId xmlns:a16="http://schemas.microsoft.com/office/drawing/2014/main" id="{0D9C8BA8-14FF-E37B-8CEA-BFFAC92BD6A1}"/>
              </a:ext>
            </a:extLst>
          </p:cNvPr>
          <p:cNvPicPr>
            <a:picLocks noGrp="1" noChangeAspect="1"/>
          </p:cNvPicPr>
          <p:nvPr>
            <p:ph idx="1"/>
          </p:nvPr>
        </p:nvPicPr>
        <p:blipFill>
          <a:blip r:embed="rId2"/>
          <a:stretch>
            <a:fillRect/>
          </a:stretch>
        </p:blipFill>
        <p:spPr>
          <a:xfrm>
            <a:off x="5121806" y="1015661"/>
            <a:ext cx="5159375" cy="4552950"/>
          </a:xfrm>
        </p:spPr>
      </p:pic>
      <p:sp>
        <p:nvSpPr>
          <p:cNvPr id="8" name="TextBox 7">
            <a:extLst>
              <a:ext uri="{FF2B5EF4-FFF2-40B4-BE49-F238E27FC236}">
                <a16:creationId xmlns:a16="http://schemas.microsoft.com/office/drawing/2014/main" id="{04060EBB-434F-DE8E-064E-520F73AA7BE7}"/>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GR" sz="2000" b="1" dirty="0">
                <a:latin typeface="Comic Sans MS"/>
              </a:rPr>
              <a:t>BHMA 6.</a:t>
            </a:r>
          </a:p>
        </p:txBody>
      </p:sp>
      <p:pic>
        <p:nvPicPr>
          <p:cNvPr id="12" name="Εικόνα 5" descr="Εικόνα που περιέχει κείμενο&#10;&#10;Περιγραφή που δημιουργήθηκε αυτόματα">
            <a:extLst>
              <a:ext uri="{FF2B5EF4-FFF2-40B4-BE49-F238E27FC236}">
                <a16:creationId xmlns:a16="http://schemas.microsoft.com/office/drawing/2014/main" id="{78DCAFFE-EDB2-786E-9694-65B2270FF598}"/>
              </a:ext>
            </a:extLst>
          </p:cNvPr>
          <p:cNvPicPr>
            <a:picLocks noChangeAspect="1"/>
          </p:cNvPicPr>
          <p:nvPr/>
        </p:nvPicPr>
        <p:blipFill>
          <a:blip r:embed="rId3"/>
          <a:stretch>
            <a:fillRect/>
          </a:stretch>
        </p:blipFill>
        <p:spPr>
          <a:xfrm>
            <a:off x="159541" y="2380"/>
            <a:ext cx="2109789" cy="733426"/>
          </a:xfrm>
          <a:prstGeom prst="rect">
            <a:avLst/>
          </a:prstGeom>
        </p:spPr>
      </p:pic>
      <p:sp>
        <p:nvSpPr>
          <p:cNvPr id="9"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l-GR" dirty="0">
                <a:ea typeface="+mn-lt"/>
                <a:cs typeface="+mn-lt"/>
              </a:rPr>
              <a:t>ΚΥΥΤΠΕ - Κέντρο Υποδομών Υπηρεσιών Τεχνολογίας Πληροφορικής και Επικοινωνιών</a:t>
            </a:r>
            <a:endParaRPr lang="el-GR" dirty="0"/>
          </a:p>
        </p:txBody>
      </p:sp>
      <p:sp>
        <p:nvSpPr>
          <p:cNvPr id="11" name="TextBox 10">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b="1" dirty="0">
                <a:ea typeface="+mn-lt"/>
                <a:cs typeface="+mn-lt"/>
              </a:rPr>
              <a:t>Οδηγίες εγκατάστασης του Office 365</a:t>
            </a:r>
            <a:endParaRPr lang="el-GR" sz="2800" b="1" dirty="0"/>
          </a:p>
        </p:txBody>
      </p:sp>
    </p:spTree>
    <p:extLst>
      <p:ext uri="{BB962C8B-B14F-4D97-AF65-F5344CB8AC3E}">
        <p14:creationId xmlns:p14="http://schemas.microsoft.com/office/powerpoint/2010/main" val="3414354049"/>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C8794D-4B93-4A86-3607-39F7CE46AD98}"/>
              </a:ext>
            </a:extLst>
          </p:cNvPr>
          <p:cNvSpPr>
            <a:spLocks noGrp="1"/>
          </p:cNvSpPr>
          <p:nvPr>
            <p:ph type="title"/>
          </p:nvPr>
        </p:nvSpPr>
        <p:spPr>
          <a:xfrm>
            <a:off x="284669" y="1716504"/>
            <a:ext cx="2947482" cy="4601183"/>
          </a:xfrm>
        </p:spPr>
        <p:txBody>
          <a:bodyPr>
            <a:normAutofit/>
          </a:bodyPr>
          <a:lstStyle/>
          <a:p>
            <a:r>
              <a:rPr lang="el-GR" sz="2400" b="1" dirty="0">
                <a:solidFill>
                  <a:schemeClr val="tx1"/>
                </a:solidFill>
                <a:ea typeface="+mj-lt"/>
                <a:cs typeface="+mj-lt"/>
              </a:rPr>
              <a:t>Σε αυτό το σημείο θα πρέπει να βρίσκεστε ήδη στην διαδικτυακή περιοχή του νέου Office </a:t>
            </a:r>
            <a:r>
              <a:rPr lang="el-GR" sz="2400" b="1" dirty="0">
                <a:solidFill>
                  <a:schemeClr val="tx1"/>
                </a:solidFill>
                <a:latin typeface="Corbel"/>
                <a:ea typeface="+mj-lt"/>
                <a:cs typeface="+mj-lt"/>
              </a:rPr>
              <a:t>365</a:t>
            </a:r>
            <a:r>
              <a:rPr lang="el-GR" sz="2400" b="1" dirty="0">
                <a:solidFill>
                  <a:schemeClr val="tx1"/>
                </a:solidFill>
                <a:ea typeface="+mj-lt"/>
                <a:cs typeface="+mj-lt"/>
              </a:rPr>
              <a:t>.</a:t>
            </a:r>
            <a:endParaRPr lang="el-GR" sz="2400" b="1" dirty="0">
              <a:solidFill>
                <a:schemeClr val="tx1"/>
              </a:solidFill>
            </a:endParaRPr>
          </a:p>
          <a:p>
            <a:r>
              <a:rPr lang="el-GR" sz="2400" b="1" dirty="0">
                <a:solidFill>
                  <a:schemeClr val="tx1"/>
                </a:solidFill>
                <a:ea typeface="+mj-lt"/>
                <a:cs typeface="+mj-lt"/>
              </a:rPr>
              <a:t>Από εδώ μπορείτε να κάνετε λήψη του αρχείου εγκατάστασης του Office για τον προσωπικό σας υπολογιστή.</a:t>
            </a:r>
            <a:endParaRPr lang="el-GR" sz="2400" b="1" dirty="0">
              <a:solidFill>
                <a:schemeClr val="tx1"/>
              </a:solidFill>
            </a:endParaRPr>
          </a:p>
          <a:p>
            <a:endParaRPr lang="el-GR" sz="2400" b="1" dirty="0">
              <a:solidFill>
                <a:schemeClr val="tx1"/>
              </a:solidFill>
            </a:endParaRPr>
          </a:p>
        </p:txBody>
      </p:sp>
      <p:pic>
        <p:nvPicPr>
          <p:cNvPr id="5" name="Εικόνα 5" descr="Εικόνα που περιέχει κείμενο&#10;&#10;Περιγραφή που δημιουργήθηκε αυτόματα">
            <a:extLst>
              <a:ext uri="{FF2B5EF4-FFF2-40B4-BE49-F238E27FC236}">
                <a16:creationId xmlns:a16="http://schemas.microsoft.com/office/drawing/2014/main" id="{45D5AD34-7B38-017F-EACF-A92C137C96BD}"/>
              </a:ext>
            </a:extLst>
          </p:cNvPr>
          <p:cNvPicPr>
            <a:picLocks noGrp="1" noChangeAspect="1"/>
          </p:cNvPicPr>
          <p:nvPr>
            <p:ph idx="1"/>
          </p:nvPr>
        </p:nvPicPr>
        <p:blipFill>
          <a:blip r:embed="rId2"/>
          <a:stretch>
            <a:fillRect/>
          </a:stretch>
        </p:blipFill>
        <p:spPr>
          <a:xfrm>
            <a:off x="3869268" y="788281"/>
            <a:ext cx="7410450" cy="5124126"/>
          </a:xfrm>
        </p:spPr>
      </p:pic>
      <p:sp>
        <p:nvSpPr>
          <p:cNvPr id="4" name="TextBox 3">
            <a:extLst>
              <a:ext uri="{FF2B5EF4-FFF2-40B4-BE49-F238E27FC236}">
                <a16:creationId xmlns:a16="http://schemas.microsoft.com/office/drawing/2014/main" id="{A75EF8E7-7A6B-B6A5-9013-98D586FD08C1}"/>
              </a:ext>
            </a:extLst>
          </p:cNvPr>
          <p:cNvSpPr txBox="1"/>
          <p:nvPr/>
        </p:nvSpPr>
        <p:spPr>
          <a:xfrm>
            <a:off x="861483" y="194734"/>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sz="2400" b="1" dirty="0">
              <a:latin typeface="Comic Sans MS"/>
            </a:endParaRPr>
          </a:p>
        </p:txBody>
      </p:sp>
      <p:sp>
        <p:nvSpPr>
          <p:cNvPr id="10" name="TextBox 1">
            <a:extLst>
              <a:ext uri="{FF2B5EF4-FFF2-40B4-BE49-F238E27FC236}">
                <a16:creationId xmlns:a16="http://schemas.microsoft.com/office/drawing/2014/main" id="{92FE0C4F-DDA0-BDC8-0679-9C3CFFD0936D}"/>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GR" sz="2000" b="1" dirty="0">
                <a:latin typeface="Comic Sans MS"/>
              </a:rPr>
              <a:t>BHMA 7.</a:t>
            </a:r>
          </a:p>
        </p:txBody>
      </p:sp>
      <p:pic>
        <p:nvPicPr>
          <p:cNvPr id="14" name="Εικόνα 5" descr="Εικόνα που περιέχει κείμενο&#10;&#10;Περιγραφή που δημιουργήθηκε αυτόματα">
            <a:extLst>
              <a:ext uri="{FF2B5EF4-FFF2-40B4-BE49-F238E27FC236}">
                <a16:creationId xmlns:a16="http://schemas.microsoft.com/office/drawing/2014/main" id="{F74DC5C1-C762-0475-5D09-A65D65873BCD}"/>
              </a:ext>
            </a:extLst>
          </p:cNvPr>
          <p:cNvPicPr>
            <a:picLocks noChangeAspect="1"/>
          </p:cNvPicPr>
          <p:nvPr/>
        </p:nvPicPr>
        <p:blipFill>
          <a:blip r:embed="rId3"/>
          <a:stretch>
            <a:fillRect/>
          </a:stretch>
        </p:blipFill>
        <p:spPr>
          <a:xfrm>
            <a:off x="159541" y="2380"/>
            <a:ext cx="2109789" cy="733426"/>
          </a:xfrm>
          <a:prstGeom prst="rect">
            <a:avLst/>
          </a:prstGeom>
        </p:spPr>
      </p:pic>
      <p:sp>
        <p:nvSpPr>
          <p:cNvPr id="9"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l-GR" dirty="0">
                <a:ea typeface="+mn-lt"/>
                <a:cs typeface="+mn-lt"/>
              </a:rPr>
              <a:t>ΚΥΥΤΠΕ - Κέντρο Υποδομών Υπηρεσιών Τεχνολογίας Πληροφορικής και Επικοινωνιών</a:t>
            </a:r>
            <a:endParaRPr lang="el-GR" dirty="0"/>
          </a:p>
        </p:txBody>
      </p:sp>
      <p:sp>
        <p:nvSpPr>
          <p:cNvPr id="11" name="TextBox 10">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b="1" dirty="0">
                <a:ea typeface="+mn-lt"/>
                <a:cs typeface="+mn-lt"/>
              </a:rPr>
              <a:t>Οδηγίες εγκατάστασης του Office 365</a:t>
            </a:r>
            <a:endParaRPr lang="el-GR" sz="2800" b="1" dirty="0"/>
          </a:p>
        </p:txBody>
      </p:sp>
    </p:spTree>
    <p:extLst>
      <p:ext uri="{BB962C8B-B14F-4D97-AF65-F5344CB8AC3E}">
        <p14:creationId xmlns:p14="http://schemas.microsoft.com/office/powerpoint/2010/main" val="166907412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8E9304-DFB9-A5C4-B5B0-783E5E5E55A8}"/>
              </a:ext>
            </a:extLst>
          </p:cNvPr>
          <p:cNvSpPr>
            <a:spLocks noGrp="1"/>
          </p:cNvSpPr>
          <p:nvPr>
            <p:ph type="title"/>
          </p:nvPr>
        </p:nvSpPr>
        <p:spPr>
          <a:xfrm>
            <a:off x="104752" y="1531314"/>
            <a:ext cx="3349648" cy="4918682"/>
          </a:xfrm>
        </p:spPr>
        <p:txBody>
          <a:bodyPr>
            <a:normAutofit/>
          </a:bodyPr>
          <a:lstStyle/>
          <a:p>
            <a:r>
              <a:rPr lang="el-GR" sz="2400" b="1" dirty="0">
                <a:solidFill>
                  <a:schemeClr val="tx1"/>
                </a:solidFill>
                <a:ea typeface="+mj-lt"/>
                <a:cs typeface="+mj-lt"/>
              </a:rPr>
              <a:t>Στο επάνω δεξιά μέρος της σελίδας, θα βρείτε μια λίστα επιλογών με τίτλο</a:t>
            </a:r>
            <a:br>
              <a:rPr lang="el-GR" sz="2400" b="1" dirty="0">
                <a:solidFill>
                  <a:schemeClr val="tx1"/>
                </a:solidFill>
                <a:ea typeface="+mj-lt"/>
                <a:cs typeface="+mj-lt"/>
              </a:rPr>
            </a:br>
            <a:r>
              <a:rPr lang="el-GR" sz="2400" b="1" dirty="0">
                <a:solidFill>
                  <a:schemeClr val="tx1"/>
                </a:solidFill>
                <a:ea typeface="+mj-lt"/>
                <a:cs typeface="+mj-lt"/>
              </a:rPr>
              <a:t>«Εγκατάσταση του Office».</a:t>
            </a:r>
            <a:br>
              <a:rPr lang="el-GR" sz="2400" b="1" dirty="0">
                <a:solidFill>
                  <a:schemeClr val="tx1"/>
                </a:solidFill>
                <a:ea typeface="+mj-lt"/>
                <a:cs typeface="+mj-lt"/>
              </a:rPr>
            </a:br>
            <a:endParaRPr lang="el-GR" sz="2400" b="1" dirty="0">
              <a:solidFill>
                <a:schemeClr val="tx1"/>
              </a:solidFill>
            </a:endParaRPr>
          </a:p>
          <a:p>
            <a:r>
              <a:rPr lang="el-GR" sz="2400" b="1" dirty="0">
                <a:solidFill>
                  <a:schemeClr val="tx1"/>
                </a:solidFill>
                <a:ea typeface="+mj-lt"/>
                <a:cs typeface="+mj-lt"/>
              </a:rPr>
              <a:t>Κάνοντας κλικ στην λίστα και επιλέγοντας </a:t>
            </a:r>
            <a:r>
              <a:rPr lang="el-GR" sz="2400" b="1" i="1" dirty="0">
                <a:solidFill>
                  <a:schemeClr val="tx1"/>
                </a:solidFill>
                <a:ea typeface="+mj-lt"/>
                <a:cs typeface="+mj-lt"/>
              </a:rPr>
              <a:t>«Εφαρμογές Office 365»</a:t>
            </a:r>
            <a:r>
              <a:rPr lang="el-GR" sz="2400" b="1" dirty="0">
                <a:solidFill>
                  <a:schemeClr val="tx1"/>
                </a:solidFill>
                <a:ea typeface="+mj-lt"/>
                <a:cs typeface="+mj-lt"/>
              </a:rPr>
              <a:t>, ξεκινά η λήψη του αρχείου εγκατάστασης.</a:t>
            </a:r>
            <a:endParaRPr lang="el-GR" sz="2400" b="1" dirty="0">
              <a:solidFill>
                <a:schemeClr val="tx1"/>
              </a:solidFill>
            </a:endParaRPr>
          </a:p>
          <a:p>
            <a:endParaRPr lang="el-GR" sz="2400" b="1" dirty="0">
              <a:solidFill>
                <a:schemeClr val="tx1"/>
              </a:solidFill>
            </a:endParaRPr>
          </a:p>
        </p:txBody>
      </p:sp>
      <p:pic>
        <p:nvPicPr>
          <p:cNvPr id="8" name="Εικόνα 8" descr="Εικόνα που περιέχει κείμενο&#10;&#10;Περιγραφή που δημιουργήθηκε αυτόματα">
            <a:extLst>
              <a:ext uri="{FF2B5EF4-FFF2-40B4-BE49-F238E27FC236}">
                <a16:creationId xmlns:a16="http://schemas.microsoft.com/office/drawing/2014/main" id="{FF54C7A9-A9B7-D7BF-6A07-44E83A257D6A}"/>
              </a:ext>
            </a:extLst>
          </p:cNvPr>
          <p:cNvPicPr>
            <a:picLocks noGrp="1" noChangeAspect="1"/>
          </p:cNvPicPr>
          <p:nvPr>
            <p:ph idx="1"/>
          </p:nvPr>
        </p:nvPicPr>
        <p:blipFill>
          <a:blip r:embed="rId2"/>
          <a:stretch>
            <a:fillRect/>
          </a:stretch>
        </p:blipFill>
        <p:spPr>
          <a:xfrm>
            <a:off x="4461935" y="1263311"/>
            <a:ext cx="6510867" cy="4226983"/>
          </a:xfrm>
        </p:spPr>
      </p:pic>
      <p:sp>
        <p:nvSpPr>
          <p:cNvPr id="6" name="TextBox 1">
            <a:extLst>
              <a:ext uri="{FF2B5EF4-FFF2-40B4-BE49-F238E27FC236}">
                <a16:creationId xmlns:a16="http://schemas.microsoft.com/office/drawing/2014/main" id="{92FE0C4F-DDA0-BDC8-0679-9C3CFFD0936D}"/>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GR" sz="2000" b="1" dirty="0">
                <a:latin typeface="Comic Sans MS"/>
              </a:rPr>
              <a:t>BHMA 8.</a:t>
            </a:r>
          </a:p>
        </p:txBody>
      </p:sp>
      <p:pic>
        <p:nvPicPr>
          <p:cNvPr id="11" name="Εικόνα 5" descr="Εικόνα που περιέχει κείμενο&#10;&#10;Περιγραφή που δημιουργήθηκε αυτόματα">
            <a:extLst>
              <a:ext uri="{FF2B5EF4-FFF2-40B4-BE49-F238E27FC236}">
                <a16:creationId xmlns:a16="http://schemas.microsoft.com/office/drawing/2014/main" id="{FAF753B5-EC7A-FC9A-94DF-64404A68DCF1}"/>
              </a:ext>
            </a:extLst>
          </p:cNvPr>
          <p:cNvPicPr>
            <a:picLocks noChangeAspect="1"/>
          </p:cNvPicPr>
          <p:nvPr/>
        </p:nvPicPr>
        <p:blipFill>
          <a:blip r:embed="rId3"/>
          <a:stretch>
            <a:fillRect/>
          </a:stretch>
        </p:blipFill>
        <p:spPr>
          <a:xfrm>
            <a:off x="159541" y="2380"/>
            <a:ext cx="2109789" cy="733426"/>
          </a:xfrm>
          <a:prstGeom prst="rect">
            <a:avLst/>
          </a:prstGeom>
        </p:spPr>
      </p:pic>
      <p:sp>
        <p:nvSpPr>
          <p:cNvPr id="10"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l-GR" dirty="0">
                <a:ea typeface="+mn-lt"/>
                <a:cs typeface="+mn-lt"/>
              </a:rPr>
              <a:t>ΚΥΥΤΠΕ - Κέντρο Υποδομών Υπηρεσιών Τεχνολογίας Πληροφορικής και Επικοινωνιών</a:t>
            </a:r>
            <a:endParaRPr lang="el-GR" dirty="0"/>
          </a:p>
        </p:txBody>
      </p:sp>
      <p:sp>
        <p:nvSpPr>
          <p:cNvPr id="12" name="TextBox 11">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b="1" dirty="0">
                <a:ea typeface="+mn-lt"/>
                <a:cs typeface="+mn-lt"/>
              </a:rPr>
              <a:t>Οδηγίες εγκατάστασης του Office 365</a:t>
            </a:r>
            <a:endParaRPr lang="el-GR" sz="2800" b="1" dirty="0"/>
          </a:p>
        </p:txBody>
      </p:sp>
    </p:spTree>
    <p:extLst>
      <p:ext uri="{BB962C8B-B14F-4D97-AF65-F5344CB8AC3E}">
        <p14:creationId xmlns:p14="http://schemas.microsoft.com/office/powerpoint/2010/main" val="159608494"/>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D09515B-8360-9FBF-CB9F-208C4E926A6B}"/>
              </a:ext>
            </a:extLst>
          </p:cNvPr>
          <p:cNvSpPr>
            <a:spLocks noGrp="1"/>
          </p:cNvSpPr>
          <p:nvPr>
            <p:ph type="title"/>
          </p:nvPr>
        </p:nvSpPr>
        <p:spPr>
          <a:xfrm>
            <a:off x="136502" y="1123837"/>
            <a:ext cx="3222648" cy="4601183"/>
          </a:xfrm>
        </p:spPr>
        <p:txBody>
          <a:bodyPr/>
          <a:lstStyle/>
          <a:p>
            <a:r>
              <a:rPr lang="el-GR" sz="2400" b="1">
                <a:solidFill>
                  <a:schemeClr val="tx1"/>
                </a:solidFill>
                <a:ea typeface="+mj-lt"/>
                <a:cs typeface="+mj-lt"/>
              </a:rPr>
              <a:t>Όταν ολοκληρωθεί η λήψη του αρχείου εγκατάστασης, επιλέξτε </a:t>
            </a:r>
            <a:r>
              <a:rPr lang="el-GR" sz="2400" b="1" i="1">
                <a:solidFill>
                  <a:schemeClr val="tx1"/>
                </a:solidFill>
                <a:ea typeface="+mj-lt"/>
                <a:cs typeface="+mj-lt"/>
              </a:rPr>
              <a:t>«Άνοιγμα αρχείου»</a:t>
            </a:r>
            <a:r>
              <a:rPr lang="el-GR" sz="2400" b="1">
                <a:solidFill>
                  <a:schemeClr val="tx1"/>
                </a:solidFill>
                <a:ea typeface="+mj-lt"/>
                <a:cs typeface="+mj-lt"/>
              </a:rPr>
              <a:t>.</a:t>
            </a:r>
            <a:endParaRPr lang="el-GR" sz="2400" b="1">
              <a:solidFill>
                <a:schemeClr val="tx1"/>
              </a:solidFill>
            </a:endParaRPr>
          </a:p>
        </p:txBody>
      </p:sp>
      <p:pic>
        <p:nvPicPr>
          <p:cNvPr id="5" name="Εικόνα 5" descr="Εικόνα που περιέχει κείμενο&#10;&#10;Περιγραφή που δημιουργήθηκε αυτόματα">
            <a:extLst>
              <a:ext uri="{FF2B5EF4-FFF2-40B4-BE49-F238E27FC236}">
                <a16:creationId xmlns:a16="http://schemas.microsoft.com/office/drawing/2014/main" id="{29DC87CE-15BB-921C-CF76-46B668F5F35A}"/>
              </a:ext>
            </a:extLst>
          </p:cNvPr>
          <p:cNvPicPr>
            <a:picLocks noGrp="1" noChangeAspect="1"/>
          </p:cNvPicPr>
          <p:nvPr>
            <p:ph idx="1"/>
          </p:nvPr>
        </p:nvPicPr>
        <p:blipFill>
          <a:blip r:embed="rId2"/>
          <a:stretch>
            <a:fillRect/>
          </a:stretch>
        </p:blipFill>
        <p:spPr>
          <a:xfrm>
            <a:off x="5044548" y="1891434"/>
            <a:ext cx="5599641" cy="2716741"/>
          </a:xfrm>
        </p:spPr>
      </p:pic>
      <p:sp>
        <p:nvSpPr>
          <p:cNvPr id="4" name="TextBox 3">
            <a:extLst>
              <a:ext uri="{FF2B5EF4-FFF2-40B4-BE49-F238E27FC236}">
                <a16:creationId xmlns:a16="http://schemas.microsoft.com/office/drawing/2014/main" id="{CD38E640-C1E5-EAD6-A675-8ED39ADAAA49}"/>
              </a:ext>
            </a:extLst>
          </p:cNvPr>
          <p:cNvSpPr txBox="1"/>
          <p:nvPr/>
        </p:nvSpPr>
        <p:spPr>
          <a:xfrm>
            <a:off x="713316" y="205317"/>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sz="2400" b="1" dirty="0">
              <a:latin typeface="Comic Sans MS"/>
            </a:endParaRPr>
          </a:p>
        </p:txBody>
      </p:sp>
      <p:sp>
        <p:nvSpPr>
          <p:cNvPr id="7" name="TextBox 1">
            <a:extLst>
              <a:ext uri="{FF2B5EF4-FFF2-40B4-BE49-F238E27FC236}">
                <a16:creationId xmlns:a16="http://schemas.microsoft.com/office/drawing/2014/main" id="{92FE0C4F-DDA0-BDC8-0679-9C3CFFD0936D}"/>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GR" sz="2000" b="1" dirty="0">
                <a:latin typeface="Comic Sans MS"/>
              </a:rPr>
              <a:t>BHMA 9.</a:t>
            </a:r>
          </a:p>
        </p:txBody>
      </p:sp>
      <p:sp>
        <p:nvSpPr>
          <p:cNvPr id="8" name="TextBox 7">
            <a:extLst>
              <a:ext uri="{FF2B5EF4-FFF2-40B4-BE49-F238E27FC236}">
                <a16:creationId xmlns:a16="http://schemas.microsoft.com/office/drawing/2014/main" id="{720AB5AF-C3F4-F616-F068-7D971FBFC58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l-GR" dirty="0"/>
          </a:p>
        </p:txBody>
      </p:sp>
      <p:pic>
        <p:nvPicPr>
          <p:cNvPr id="12" name="Εικόνα 5" descr="Εικόνα που περιέχει κείμενο&#10;&#10;Περιγραφή που δημιουργήθηκε αυτόματα">
            <a:extLst>
              <a:ext uri="{FF2B5EF4-FFF2-40B4-BE49-F238E27FC236}">
                <a16:creationId xmlns:a16="http://schemas.microsoft.com/office/drawing/2014/main" id="{EAA0AA5D-1ACD-99E8-32D5-2C119A574571}"/>
              </a:ext>
            </a:extLst>
          </p:cNvPr>
          <p:cNvPicPr>
            <a:picLocks noChangeAspect="1"/>
          </p:cNvPicPr>
          <p:nvPr/>
        </p:nvPicPr>
        <p:blipFill>
          <a:blip r:embed="rId3"/>
          <a:stretch>
            <a:fillRect/>
          </a:stretch>
        </p:blipFill>
        <p:spPr>
          <a:xfrm>
            <a:off x="159541" y="2380"/>
            <a:ext cx="2109789" cy="733426"/>
          </a:xfrm>
          <a:prstGeom prst="rect">
            <a:avLst/>
          </a:prstGeom>
        </p:spPr>
      </p:pic>
      <p:sp>
        <p:nvSpPr>
          <p:cNvPr id="11"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l-GR" dirty="0">
                <a:ea typeface="+mn-lt"/>
                <a:cs typeface="+mn-lt"/>
              </a:rPr>
              <a:t>ΚΥΥΤΠΕ - Κέντρο Υποδομών Υπηρεσιών Τεχνολογίας Πληροφορικής και Επικοινωνιών</a:t>
            </a:r>
            <a:endParaRPr lang="el-GR" dirty="0"/>
          </a:p>
        </p:txBody>
      </p:sp>
      <p:sp>
        <p:nvSpPr>
          <p:cNvPr id="13" name="TextBox 12">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b="1" dirty="0">
                <a:ea typeface="+mn-lt"/>
                <a:cs typeface="+mn-lt"/>
              </a:rPr>
              <a:t>Οδηγίες εγκατάστασης του Office 365</a:t>
            </a:r>
            <a:endParaRPr lang="el-GR" sz="2800" b="1" dirty="0"/>
          </a:p>
        </p:txBody>
      </p:sp>
    </p:spTree>
    <p:extLst>
      <p:ext uri="{BB962C8B-B14F-4D97-AF65-F5344CB8AC3E}">
        <p14:creationId xmlns:p14="http://schemas.microsoft.com/office/powerpoint/2010/main" val="324849583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9C62AD-F975-8FDB-8185-BB4D7FD9D8A4}"/>
              </a:ext>
            </a:extLst>
          </p:cNvPr>
          <p:cNvSpPr>
            <a:spLocks noGrp="1"/>
          </p:cNvSpPr>
          <p:nvPr>
            <p:ph type="title"/>
          </p:nvPr>
        </p:nvSpPr>
        <p:spPr>
          <a:xfrm>
            <a:off x="263502" y="1515420"/>
            <a:ext cx="2947482" cy="4601183"/>
          </a:xfrm>
        </p:spPr>
        <p:txBody>
          <a:bodyPr>
            <a:normAutofit/>
          </a:bodyPr>
          <a:lstStyle/>
          <a:p>
            <a:r>
              <a:rPr lang="el-GR" sz="2400" b="1">
                <a:solidFill>
                  <a:schemeClr val="tx1"/>
                </a:solidFill>
                <a:ea typeface="+mj-lt"/>
                <a:cs typeface="+mj-lt"/>
              </a:rPr>
              <a:t>Ανάλογα τις ρυθμίσεις ασφαλείας που έχουν γίνει στο παρελθόν στον υπολογιστή σας ενδέχεται να σας εμφανιστεί το παραπάνω μήνυμα. Επιλέξτε </a:t>
            </a:r>
            <a:r>
              <a:rPr lang="el-GR" sz="2400" b="1" i="1">
                <a:solidFill>
                  <a:schemeClr val="tx1"/>
                </a:solidFill>
                <a:ea typeface="+mj-lt"/>
                <a:cs typeface="+mj-lt"/>
              </a:rPr>
              <a:t>«Ναι»</a:t>
            </a:r>
            <a:r>
              <a:rPr lang="el-GR" sz="2400" b="1">
                <a:solidFill>
                  <a:schemeClr val="tx1"/>
                </a:solidFill>
                <a:ea typeface="+mj-lt"/>
                <a:cs typeface="+mj-lt"/>
              </a:rPr>
              <a:t> και η εγκατάσταση ξεκινά.</a:t>
            </a:r>
            <a:endParaRPr lang="el-GR" sz="2400" b="1">
              <a:solidFill>
                <a:schemeClr val="tx1"/>
              </a:solidFill>
            </a:endParaRPr>
          </a:p>
        </p:txBody>
      </p:sp>
      <p:pic>
        <p:nvPicPr>
          <p:cNvPr id="4" name="Εικόνα 4" descr="Εικόνα που περιέχει κείμενο&#10;&#10;Περιγραφή που δημιουργήθηκε αυτόματα">
            <a:extLst>
              <a:ext uri="{FF2B5EF4-FFF2-40B4-BE49-F238E27FC236}">
                <a16:creationId xmlns:a16="http://schemas.microsoft.com/office/drawing/2014/main" id="{242D68EA-3467-219A-BF8E-ABBCF60D1026}"/>
              </a:ext>
            </a:extLst>
          </p:cNvPr>
          <p:cNvPicPr>
            <a:picLocks noGrp="1" noChangeAspect="1"/>
          </p:cNvPicPr>
          <p:nvPr>
            <p:ph idx="1"/>
          </p:nvPr>
        </p:nvPicPr>
        <p:blipFill>
          <a:blip r:embed="rId2"/>
          <a:stretch>
            <a:fillRect/>
          </a:stretch>
        </p:blipFill>
        <p:spPr>
          <a:xfrm>
            <a:off x="4584702" y="1037357"/>
            <a:ext cx="5757333" cy="4784725"/>
          </a:xfrm>
        </p:spPr>
      </p:pic>
      <p:sp>
        <p:nvSpPr>
          <p:cNvPr id="5" name="TextBox 4">
            <a:extLst>
              <a:ext uri="{FF2B5EF4-FFF2-40B4-BE49-F238E27FC236}">
                <a16:creationId xmlns:a16="http://schemas.microsoft.com/office/drawing/2014/main" id="{BF1E702D-D06E-594D-3FB4-DAE0CE3AA742}"/>
              </a:ext>
            </a:extLst>
          </p:cNvPr>
          <p:cNvSpPr txBox="1"/>
          <p:nvPr/>
        </p:nvSpPr>
        <p:spPr>
          <a:xfrm>
            <a:off x="702733" y="18415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sz="2400" b="1" dirty="0">
              <a:latin typeface="Comic Sans MS"/>
            </a:endParaRPr>
          </a:p>
        </p:txBody>
      </p:sp>
      <p:sp>
        <p:nvSpPr>
          <p:cNvPr id="7" name="TextBox 1">
            <a:extLst>
              <a:ext uri="{FF2B5EF4-FFF2-40B4-BE49-F238E27FC236}">
                <a16:creationId xmlns:a16="http://schemas.microsoft.com/office/drawing/2014/main" id="{92FE0C4F-DDA0-BDC8-0679-9C3CFFD0936D}"/>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GR" sz="2000" b="1" dirty="0">
                <a:latin typeface="Comic Sans MS"/>
              </a:rPr>
              <a:t>BHMA 10.</a:t>
            </a:r>
          </a:p>
        </p:txBody>
      </p:sp>
      <p:pic>
        <p:nvPicPr>
          <p:cNvPr id="11" name="Εικόνα 5" descr="Εικόνα που περιέχει κείμενο&#10;&#10;Περιγραφή που δημιουργήθηκε αυτόματα">
            <a:extLst>
              <a:ext uri="{FF2B5EF4-FFF2-40B4-BE49-F238E27FC236}">
                <a16:creationId xmlns:a16="http://schemas.microsoft.com/office/drawing/2014/main" id="{8D0893A4-B036-48E0-C873-B770FF8740C8}"/>
              </a:ext>
            </a:extLst>
          </p:cNvPr>
          <p:cNvPicPr>
            <a:picLocks noChangeAspect="1"/>
          </p:cNvPicPr>
          <p:nvPr/>
        </p:nvPicPr>
        <p:blipFill>
          <a:blip r:embed="rId3"/>
          <a:stretch>
            <a:fillRect/>
          </a:stretch>
        </p:blipFill>
        <p:spPr>
          <a:xfrm>
            <a:off x="159541" y="2380"/>
            <a:ext cx="2109789" cy="733426"/>
          </a:xfrm>
          <a:prstGeom prst="rect">
            <a:avLst/>
          </a:prstGeom>
        </p:spPr>
      </p:pic>
      <p:sp>
        <p:nvSpPr>
          <p:cNvPr id="10"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l-GR" dirty="0">
                <a:ea typeface="+mn-lt"/>
                <a:cs typeface="+mn-lt"/>
              </a:rPr>
              <a:t>ΚΥΥΤΠΕ - Κέντρο Υποδομών Υπηρεσιών Τεχνολογίας Πληροφορικής και Επικοινωνιών</a:t>
            </a:r>
            <a:endParaRPr lang="el-GR" dirty="0"/>
          </a:p>
        </p:txBody>
      </p:sp>
      <p:sp>
        <p:nvSpPr>
          <p:cNvPr id="12" name="TextBox 11">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b="1" dirty="0">
                <a:ea typeface="+mn-lt"/>
                <a:cs typeface="+mn-lt"/>
              </a:rPr>
              <a:t>Οδηγίες εγκατάστασης του Office 365</a:t>
            </a:r>
            <a:endParaRPr lang="el-GR" sz="2800" b="1" dirty="0"/>
          </a:p>
        </p:txBody>
      </p:sp>
    </p:spTree>
    <p:extLst>
      <p:ext uri="{BB962C8B-B14F-4D97-AF65-F5344CB8AC3E}">
        <p14:creationId xmlns:p14="http://schemas.microsoft.com/office/powerpoint/2010/main" val="336820905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8EC7C86-AC7F-11CC-05CB-B208A440BD28}"/>
              </a:ext>
            </a:extLst>
          </p:cNvPr>
          <p:cNvSpPr>
            <a:spLocks noGrp="1"/>
          </p:cNvSpPr>
          <p:nvPr>
            <p:ph type="title"/>
          </p:nvPr>
        </p:nvSpPr>
        <p:spPr>
          <a:xfrm>
            <a:off x="-1081" y="1191274"/>
            <a:ext cx="3499931" cy="5044634"/>
          </a:xfrm>
        </p:spPr>
        <p:txBody>
          <a:bodyPr>
            <a:noAutofit/>
          </a:bodyPr>
          <a:lstStyle/>
          <a:p>
            <a:r>
              <a:rPr lang="el-GR" sz="2400" b="1" dirty="0">
                <a:solidFill>
                  <a:schemeClr val="tx1"/>
                </a:solidFill>
                <a:ea typeface="+mj-lt"/>
                <a:cs typeface="+mj-lt"/>
              </a:rPr>
              <a:t>Η εγκατάσταση ενδέχεται να διαρκέσει αρκετή ώρα καθώς γίνεται αυτόματη λήψη μεγάλου όγκου δεδομένων μέσω διαδικτύου.</a:t>
            </a:r>
            <a:br>
              <a:rPr lang="el-GR" sz="2400" b="1" dirty="0">
                <a:solidFill>
                  <a:schemeClr val="tx1"/>
                </a:solidFill>
                <a:ea typeface="+mj-lt"/>
                <a:cs typeface="+mj-lt"/>
              </a:rPr>
            </a:br>
            <a:r>
              <a:rPr lang="el-GR" sz="2400" b="1" dirty="0">
                <a:solidFill>
                  <a:schemeClr val="tx1"/>
                </a:solidFill>
                <a:ea typeface="+mj-lt"/>
                <a:cs typeface="+mj-lt"/>
              </a:rPr>
              <a:t>Αν η εγκατάσταση πραγματοποιείται σε φορητό υπολογιστή βεβαιωθείτε ότι είναι συνδεδεμένος σε σταθερή παροχή ρεύματος.</a:t>
            </a:r>
            <a:endParaRPr lang="el-GR" sz="2400" b="1" dirty="0">
              <a:solidFill>
                <a:schemeClr val="tx1"/>
              </a:solidFill>
            </a:endParaRPr>
          </a:p>
        </p:txBody>
      </p:sp>
      <p:pic>
        <p:nvPicPr>
          <p:cNvPr id="5" name="Εικόνα 5">
            <a:extLst>
              <a:ext uri="{FF2B5EF4-FFF2-40B4-BE49-F238E27FC236}">
                <a16:creationId xmlns:a16="http://schemas.microsoft.com/office/drawing/2014/main" id="{977B7877-EF63-9519-EF56-21CA02552E5C}"/>
              </a:ext>
            </a:extLst>
          </p:cNvPr>
          <p:cNvPicPr>
            <a:picLocks noGrp="1" noChangeAspect="1"/>
          </p:cNvPicPr>
          <p:nvPr>
            <p:ph idx="1"/>
          </p:nvPr>
        </p:nvPicPr>
        <p:blipFill>
          <a:blip r:embed="rId2"/>
          <a:stretch>
            <a:fillRect/>
          </a:stretch>
        </p:blipFill>
        <p:spPr>
          <a:xfrm>
            <a:off x="3869268" y="1022019"/>
            <a:ext cx="7550523" cy="4961700"/>
          </a:xfrm>
        </p:spPr>
      </p:pic>
      <p:sp>
        <p:nvSpPr>
          <p:cNvPr id="4" name="TextBox 3">
            <a:extLst>
              <a:ext uri="{FF2B5EF4-FFF2-40B4-BE49-F238E27FC236}">
                <a16:creationId xmlns:a16="http://schemas.microsoft.com/office/drawing/2014/main" id="{4FCAAD98-7F6D-6F32-97CA-2E1D25C8F0A7}"/>
              </a:ext>
            </a:extLst>
          </p:cNvPr>
          <p:cNvSpPr txBox="1"/>
          <p:nvPr/>
        </p:nvSpPr>
        <p:spPr>
          <a:xfrm>
            <a:off x="412003" y="148665"/>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sz="2400" b="1" dirty="0">
              <a:latin typeface="Comic Sans MS"/>
            </a:endParaRPr>
          </a:p>
        </p:txBody>
      </p:sp>
      <p:sp>
        <p:nvSpPr>
          <p:cNvPr id="7" name="TextBox 1">
            <a:extLst>
              <a:ext uri="{FF2B5EF4-FFF2-40B4-BE49-F238E27FC236}">
                <a16:creationId xmlns:a16="http://schemas.microsoft.com/office/drawing/2014/main" id="{92FE0C4F-DDA0-BDC8-0679-9C3CFFD0936D}"/>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GR" sz="2000" b="1" dirty="0">
                <a:latin typeface="Comic Sans MS"/>
              </a:rPr>
              <a:t>BHMA 11.</a:t>
            </a:r>
          </a:p>
        </p:txBody>
      </p:sp>
      <p:pic>
        <p:nvPicPr>
          <p:cNvPr id="11" name="Εικόνα 5" descr="Εικόνα που περιέχει κείμενο&#10;&#10;Περιγραφή που δημιουργήθηκε αυτόματα">
            <a:extLst>
              <a:ext uri="{FF2B5EF4-FFF2-40B4-BE49-F238E27FC236}">
                <a16:creationId xmlns:a16="http://schemas.microsoft.com/office/drawing/2014/main" id="{E2C94BAD-5CE1-B5D2-213A-AE2B045C274C}"/>
              </a:ext>
            </a:extLst>
          </p:cNvPr>
          <p:cNvPicPr>
            <a:picLocks noChangeAspect="1"/>
          </p:cNvPicPr>
          <p:nvPr/>
        </p:nvPicPr>
        <p:blipFill>
          <a:blip r:embed="rId3"/>
          <a:stretch>
            <a:fillRect/>
          </a:stretch>
        </p:blipFill>
        <p:spPr>
          <a:xfrm>
            <a:off x="159541" y="2380"/>
            <a:ext cx="2109789" cy="733426"/>
          </a:xfrm>
          <a:prstGeom prst="rect">
            <a:avLst/>
          </a:prstGeom>
        </p:spPr>
      </p:pic>
      <p:sp>
        <p:nvSpPr>
          <p:cNvPr id="10"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l-GR" dirty="0">
                <a:ea typeface="+mn-lt"/>
                <a:cs typeface="+mn-lt"/>
              </a:rPr>
              <a:t>ΚΥΥΤΠΕ - Κέντρο Υποδομών Υπηρεσιών Τεχνολογίας Πληροφορικής και Επικοινωνιών</a:t>
            </a:r>
            <a:endParaRPr lang="el-GR" dirty="0"/>
          </a:p>
        </p:txBody>
      </p:sp>
      <p:sp>
        <p:nvSpPr>
          <p:cNvPr id="12" name="TextBox 11">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b="1" dirty="0">
                <a:ea typeface="+mn-lt"/>
                <a:cs typeface="+mn-lt"/>
              </a:rPr>
              <a:t>Οδηγίες εγκατάστασης του Office 365</a:t>
            </a:r>
            <a:endParaRPr lang="el-GR" sz="2800" b="1" dirty="0"/>
          </a:p>
        </p:txBody>
      </p:sp>
    </p:spTree>
    <p:extLst>
      <p:ext uri="{BB962C8B-B14F-4D97-AF65-F5344CB8AC3E}">
        <p14:creationId xmlns:p14="http://schemas.microsoft.com/office/powerpoint/2010/main" val="3455719869"/>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51786F-22AF-87B9-A2B4-3D28444137F5}"/>
              </a:ext>
            </a:extLst>
          </p:cNvPr>
          <p:cNvSpPr>
            <a:spLocks noGrp="1"/>
          </p:cNvSpPr>
          <p:nvPr>
            <p:ph type="title"/>
          </p:nvPr>
        </p:nvSpPr>
        <p:spPr>
          <a:xfrm>
            <a:off x="296788" y="1580801"/>
            <a:ext cx="2947482" cy="4330868"/>
          </a:xfrm>
        </p:spPr>
        <p:txBody>
          <a:bodyPr>
            <a:normAutofit/>
          </a:bodyPr>
          <a:lstStyle/>
          <a:p>
            <a:r>
              <a:rPr lang="el-GR" sz="2400" b="1" dirty="0">
                <a:solidFill>
                  <a:schemeClr val="tx1"/>
                </a:solidFill>
                <a:ea typeface="+mj-lt"/>
                <a:cs typeface="+mj-lt"/>
              </a:rPr>
              <a:t>Η εγκατάσταση των εφαρμογών του Microsoft Office 365 στον υπολογιστή σας έχει ολοκληρωθεί. Μπορείτε να κλείσετε τον οδηγό εγκατάστασης και να αναζητήσετε τις εφαρμογές στο μενού έναρξη.</a:t>
            </a:r>
            <a:endParaRPr lang="el-GR" sz="2400" b="1" dirty="0">
              <a:solidFill>
                <a:schemeClr val="tx1"/>
              </a:solidFill>
            </a:endParaRPr>
          </a:p>
        </p:txBody>
      </p:sp>
      <p:pic>
        <p:nvPicPr>
          <p:cNvPr id="5" name="Εικόνα 5">
            <a:extLst>
              <a:ext uri="{FF2B5EF4-FFF2-40B4-BE49-F238E27FC236}">
                <a16:creationId xmlns:a16="http://schemas.microsoft.com/office/drawing/2014/main" id="{83A25CAE-C2C0-EA2B-4FAE-BA136F39A44A}"/>
              </a:ext>
            </a:extLst>
          </p:cNvPr>
          <p:cNvPicPr>
            <a:picLocks noGrp="1" noChangeAspect="1"/>
          </p:cNvPicPr>
          <p:nvPr>
            <p:ph idx="1"/>
          </p:nvPr>
        </p:nvPicPr>
        <p:blipFill>
          <a:blip r:embed="rId2"/>
          <a:stretch>
            <a:fillRect/>
          </a:stretch>
        </p:blipFill>
        <p:spPr>
          <a:xfrm>
            <a:off x="3880474" y="937186"/>
            <a:ext cx="7617758" cy="4974483"/>
          </a:xfrm>
        </p:spPr>
      </p:pic>
      <p:sp>
        <p:nvSpPr>
          <p:cNvPr id="4" name="TextBox 3">
            <a:extLst>
              <a:ext uri="{FF2B5EF4-FFF2-40B4-BE49-F238E27FC236}">
                <a16:creationId xmlns:a16="http://schemas.microsoft.com/office/drawing/2014/main" id="{C890DB9C-F5F8-9A80-18D0-07248AA613F5}"/>
              </a:ext>
            </a:extLst>
          </p:cNvPr>
          <p:cNvSpPr txBox="1"/>
          <p:nvPr/>
        </p:nvSpPr>
        <p:spPr>
          <a:xfrm>
            <a:off x="398929" y="20842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sz="2400" b="1" dirty="0">
              <a:latin typeface="Comic Sans MS"/>
            </a:endParaRPr>
          </a:p>
        </p:txBody>
      </p:sp>
      <p:sp>
        <p:nvSpPr>
          <p:cNvPr id="7" name="TextBox 1">
            <a:extLst>
              <a:ext uri="{FF2B5EF4-FFF2-40B4-BE49-F238E27FC236}">
                <a16:creationId xmlns:a16="http://schemas.microsoft.com/office/drawing/2014/main" id="{92FE0C4F-DDA0-BDC8-0679-9C3CFFD0936D}"/>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GR" sz="2000" b="1" dirty="0">
                <a:latin typeface="Comic Sans MS"/>
              </a:rPr>
              <a:t>BHMA 12.</a:t>
            </a:r>
          </a:p>
        </p:txBody>
      </p:sp>
      <p:pic>
        <p:nvPicPr>
          <p:cNvPr id="11" name="Εικόνα 5" descr="Εικόνα που περιέχει κείμενο&#10;&#10;Περιγραφή που δημιουργήθηκε αυτόματα">
            <a:extLst>
              <a:ext uri="{FF2B5EF4-FFF2-40B4-BE49-F238E27FC236}">
                <a16:creationId xmlns:a16="http://schemas.microsoft.com/office/drawing/2014/main" id="{2D2FEBDF-A726-8340-2C9C-C8FB515D5088}"/>
              </a:ext>
            </a:extLst>
          </p:cNvPr>
          <p:cNvPicPr>
            <a:picLocks noChangeAspect="1"/>
          </p:cNvPicPr>
          <p:nvPr/>
        </p:nvPicPr>
        <p:blipFill>
          <a:blip r:embed="rId3"/>
          <a:stretch>
            <a:fillRect/>
          </a:stretch>
        </p:blipFill>
        <p:spPr>
          <a:xfrm>
            <a:off x="159541" y="2380"/>
            <a:ext cx="2109789" cy="733426"/>
          </a:xfrm>
          <a:prstGeom prst="rect">
            <a:avLst/>
          </a:prstGeom>
        </p:spPr>
      </p:pic>
      <p:sp>
        <p:nvSpPr>
          <p:cNvPr id="10"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l-GR" dirty="0">
                <a:ea typeface="+mn-lt"/>
                <a:cs typeface="+mn-lt"/>
              </a:rPr>
              <a:t>ΚΥΥΤΠΕ - Κέντρο Υποδομών Υπηρεσιών Τεχνολογίας Πληροφορικής και Επικοινωνιών</a:t>
            </a:r>
            <a:endParaRPr lang="el-GR" dirty="0"/>
          </a:p>
        </p:txBody>
      </p:sp>
      <p:sp>
        <p:nvSpPr>
          <p:cNvPr id="12" name="TextBox 11">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b="1" dirty="0">
                <a:ea typeface="+mn-lt"/>
                <a:cs typeface="+mn-lt"/>
              </a:rPr>
              <a:t>Οδηγίες εγκατάστασης του Office 365</a:t>
            </a:r>
            <a:endParaRPr lang="el-GR" sz="2800" b="1" dirty="0"/>
          </a:p>
        </p:txBody>
      </p:sp>
    </p:spTree>
    <p:extLst>
      <p:ext uri="{BB962C8B-B14F-4D97-AF65-F5344CB8AC3E}">
        <p14:creationId xmlns:p14="http://schemas.microsoft.com/office/powerpoint/2010/main" val="293181610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CB58582-24AE-7886-8965-34661F947440}"/>
              </a:ext>
            </a:extLst>
          </p:cNvPr>
          <p:cNvSpPr>
            <a:spLocks noGrp="1"/>
          </p:cNvSpPr>
          <p:nvPr>
            <p:ph type="title"/>
          </p:nvPr>
        </p:nvSpPr>
        <p:spPr>
          <a:xfrm>
            <a:off x="221169" y="1801170"/>
            <a:ext cx="2947482" cy="4601183"/>
          </a:xfrm>
        </p:spPr>
        <p:txBody>
          <a:bodyPr>
            <a:normAutofit/>
          </a:bodyPr>
          <a:lstStyle/>
          <a:p>
            <a:r>
              <a:rPr lang="el-GR" sz="2400" b="1">
                <a:solidFill>
                  <a:schemeClr val="tx1"/>
                </a:solidFill>
                <a:ea typeface="+mj-lt"/>
                <a:cs typeface="+mj-lt"/>
              </a:rPr>
              <a:t>Κατά την πρώτη εκτέλεση μιας εφαρμογής (πχ. Excel) είναι απαραίτητο να επιλέξετε το κουμπί </a:t>
            </a:r>
            <a:r>
              <a:rPr lang="el-GR" sz="2400" b="1" i="1">
                <a:solidFill>
                  <a:schemeClr val="tx1"/>
                </a:solidFill>
                <a:ea typeface="+mj-lt"/>
                <a:cs typeface="+mj-lt"/>
              </a:rPr>
              <a:t>«Είσοδος»</a:t>
            </a:r>
            <a:r>
              <a:rPr lang="el-GR" sz="2400" b="1">
                <a:solidFill>
                  <a:schemeClr val="tx1"/>
                </a:solidFill>
                <a:ea typeface="+mj-lt"/>
                <a:cs typeface="+mj-lt"/>
              </a:rPr>
              <a:t> και να εισέλθετε με τον νέο σας λογαριασμό Microsoft για να ενεργοποιηθεί το προϊόν.</a:t>
            </a:r>
            <a:endParaRPr lang="el-GR" sz="2400" b="1">
              <a:solidFill>
                <a:schemeClr val="tx1"/>
              </a:solidFill>
            </a:endParaRPr>
          </a:p>
        </p:txBody>
      </p:sp>
      <p:pic>
        <p:nvPicPr>
          <p:cNvPr id="5" name="Εικόνα 5" descr="Εικόνα που περιέχει κείμενο&#10;&#10;Περιγραφή που δημιουργήθηκε αυτόματα">
            <a:extLst>
              <a:ext uri="{FF2B5EF4-FFF2-40B4-BE49-F238E27FC236}">
                <a16:creationId xmlns:a16="http://schemas.microsoft.com/office/drawing/2014/main" id="{B936E8F6-9D84-E5BF-E4DA-E8000792FEDB}"/>
              </a:ext>
            </a:extLst>
          </p:cNvPr>
          <p:cNvPicPr>
            <a:picLocks noGrp="1" noChangeAspect="1"/>
          </p:cNvPicPr>
          <p:nvPr>
            <p:ph idx="1"/>
          </p:nvPr>
        </p:nvPicPr>
        <p:blipFill>
          <a:blip r:embed="rId2"/>
          <a:stretch>
            <a:fillRect/>
          </a:stretch>
        </p:blipFill>
        <p:spPr>
          <a:xfrm>
            <a:off x="3757209" y="901797"/>
            <a:ext cx="7763435" cy="4865967"/>
          </a:xfrm>
        </p:spPr>
      </p:pic>
      <p:sp>
        <p:nvSpPr>
          <p:cNvPr id="4" name="TextBox 3">
            <a:extLst>
              <a:ext uri="{FF2B5EF4-FFF2-40B4-BE49-F238E27FC236}">
                <a16:creationId xmlns:a16="http://schemas.microsoft.com/office/drawing/2014/main" id="{76C2BA52-684F-F47B-0CE0-A030DBF2DFEE}"/>
              </a:ext>
            </a:extLst>
          </p:cNvPr>
          <p:cNvSpPr txBox="1"/>
          <p:nvPr/>
        </p:nvSpPr>
        <p:spPr>
          <a:xfrm>
            <a:off x="421341" y="15240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sz="2400" b="1" dirty="0">
              <a:latin typeface="Comic Sans MS"/>
            </a:endParaRPr>
          </a:p>
        </p:txBody>
      </p:sp>
      <p:sp>
        <p:nvSpPr>
          <p:cNvPr id="7" name="TextBox 1">
            <a:extLst>
              <a:ext uri="{FF2B5EF4-FFF2-40B4-BE49-F238E27FC236}">
                <a16:creationId xmlns:a16="http://schemas.microsoft.com/office/drawing/2014/main" id="{92FE0C4F-DDA0-BDC8-0679-9C3CFFD0936D}"/>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GR" sz="2000" b="1" dirty="0">
                <a:latin typeface="Comic Sans MS"/>
              </a:rPr>
              <a:t>BHMA 13.</a:t>
            </a:r>
          </a:p>
        </p:txBody>
      </p:sp>
      <p:pic>
        <p:nvPicPr>
          <p:cNvPr id="11" name="Εικόνα 5" descr="Εικόνα που περιέχει κείμενο&#10;&#10;Περιγραφή που δημιουργήθηκε αυτόματα">
            <a:extLst>
              <a:ext uri="{FF2B5EF4-FFF2-40B4-BE49-F238E27FC236}">
                <a16:creationId xmlns:a16="http://schemas.microsoft.com/office/drawing/2014/main" id="{84950A38-0A2F-306E-C6F7-D29E6CB5BD2E}"/>
              </a:ext>
            </a:extLst>
          </p:cNvPr>
          <p:cNvPicPr>
            <a:picLocks noChangeAspect="1"/>
          </p:cNvPicPr>
          <p:nvPr/>
        </p:nvPicPr>
        <p:blipFill>
          <a:blip r:embed="rId3"/>
          <a:stretch>
            <a:fillRect/>
          </a:stretch>
        </p:blipFill>
        <p:spPr>
          <a:xfrm>
            <a:off x="159541" y="2380"/>
            <a:ext cx="2109789" cy="733426"/>
          </a:xfrm>
          <a:prstGeom prst="rect">
            <a:avLst/>
          </a:prstGeom>
        </p:spPr>
      </p:pic>
      <p:sp>
        <p:nvSpPr>
          <p:cNvPr id="10"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l-GR" dirty="0">
                <a:ea typeface="+mn-lt"/>
                <a:cs typeface="+mn-lt"/>
              </a:rPr>
              <a:t>ΚΥΥΤΠΕ - Κέντρο Υποδομών Υπηρεσιών Τεχνολογίας Πληροφορικής και Επικοινωνιών</a:t>
            </a:r>
            <a:endParaRPr lang="el-GR" dirty="0"/>
          </a:p>
        </p:txBody>
      </p:sp>
      <p:sp>
        <p:nvSpPr>
          <p:cNvPr id="12" name="TextBox 11">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b="1" dirty="0">
                <a:ea typeface="+mn-lt"/>
                <a:cs typeface="+mn-lt"/>
              </a:rPr>
              <a:t>Οδηγίες εγκατάστασης του Office 365</a:t>
            </a:r>
            <a:endParaRPr lang="el-GR" sz="2800" b="1" dirty="0"/>
          </a:p>
        </p:txBody>
      </p:sp>
    </p:spTree>
    <p:extLst>
      <p:ext uri="{BB962C8B-B14F-4D97-AF65-F5344CB8AC3E}">
        <p14:creationId xmlns:p14="http://schemas.microsoft.com/office/powerpoint/2010/main" val="3870173766"/>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FEED121-A35B-2C04-A922-79305EF2845A}"/>
              </a:ext>
            </a:extLst>
          </p:cNvPr>
          <p:cNvSpPr>
            <a:spLocks noGrp="1"/>
          </p:cNvSpPr>
          <p:nvPr>
            <p:ph type="title"/>
          </p:nvPr>
        </p:nvSpPr>
        <p:spPr/>
        <p:txBody>
          <a:bodyPr/>
          <a:lstStyle/>
          <a:p>
            <a:r>
              <a:rPr lang="el-GR" sz="2400" b="1">
                <a:solidFill>
                  <a:schemeClr val="tx1"/>
                </a:solidFill>
                <a:ea typeface="+mj-lt"/>
                <a:cs typeface="+mj-lt"/>
              </a:rPr>
              <a:t>Συμπληρώστε το όνομα χρήστη που σημειώσατε στο βήμα 2 και πατήστε </a:t>
            </a:r>
            <a:r>
              <a:rPr lang="el-GR" sz="2400" b="1" i="1">
                <a:solidFill>
                  <a:schemeClr val="tx1"/>
                </a:solidFill>
                <a:ea typeface="+mj-lt"/>
                <a:cs typeface="+mj-lt"/>
              </a:rPr>
              <a:t>«Επόμενο»</a:t>
            </a:r>
            <a:r>
              <a:rPr lang="el-GR" sz="2400" b="1">
                <a:solidFill>
                  <a:schemeClr val="tx1"/>
                </a:solidFill>
                <a:ea typeface="+mj-lt"/>
                <a:cs typeface="+mj-lt"/>
              </a:rPr>
              <a:t>.</a:t>
            </a:r>
            <a:endParaRPr lang="el-GR" sz="2400" b="1">
              <a:solidFill>
                <a:schemeClr val="tx1"/>
              </a:solidFill>
            </a:endParaRPr>
          </a:p>
        </p:txBody>
      </p:sp>
      <p:pic>
        <p:nvPicPr>
          <p:cNvPr id="5" name="Εικόνα 5" descr="Εικόνα που περιέχει κείμενο&#10;&#10;Περιγραφή που δημιουργήθηκε αυτόματα">
            <a:extLst>
              <a:ext uri="{FF2B5EF4-FFF2-40B4-BE49-F238E27FC236}">
                <a16:creationId xmlns:a16="http://schemas.microsoft.com/office/drawing/2014/main" id="{068BE6ED-EC7C-DAFF-F238-6DD68A52B387}"/>
              </a:ext>
            </a:extLst>
          </p:cNvPr>
          <p:cNvPicPr>
            <a:picLocks noGrp="1" noChangeAspect="1"/>
          </p:cNvPicPr>
          <p:nvPr>
            <p:ph idx="1"/>
          </p:nvPr>
        </p:nvPicPr>
        <p:blipFill>
          <a:blip r:embed="rId2"/>
          <a:stretch>
            <a:fillRect/>
          </a:stretch>
        </p:blipFill>
        <p:spPr>
          <a:xfrm>
            <a:off x="4797025" y="715942"/>
            <a:ext cx="4919936" cy="5723890"/>
          </a:xfrm>
        </p:spPr>
      </p:pic>
      <p:sp>
        <p:nvSpPr>
          <p:cNvPr id="4" name="TextBox 3">
            <a:extLst>
              <a:ext uri="{FF2B5EF4-FFF2-40B4-BE49-F238E27FC236}">
                <a16:creationId xmlns:a16="http://schemas.microsoft.com/office/drawing/2014/main" id="{84EACDCB-115D-6D1C-02B1-DAA5BD28ADB3}"/>
              </a:ext>
            </a:extLst>
          </p:cNvPr>
          <p:cNvSpPr txBox="1"/>
          <p:nvPr/>
        </p:nvSpPr>
        <p:spPr>
          <a:xfrm>
            <a:off x="342900" y="173567"/>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sz="2400" b="1" dirty="0">
              <a:latin typeface="Comic Sans MS"/>
            </a:endParaRPr>
          </a:p>
        </p:txBody>
      </p:sp>
      <p:sp>
        <p:nvSpPr>
          <p:cNvPr id="7" name="TextBox 1">
            <a:extLst>
              <a:ext uri="{FF2B5EF4-FFF2-40B4-BE49-F238E27FC236}">
                <a16:creationId xmlns:a16="http://schemas.microsoft.com/office/drawing/2014/main" id="{92FE0C4F-DDA0-BDC8-0679-9C3CFFD0936D}"/>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GR" sz="2000" b="1" dirty="0">
                <a:latin typeface="Comic Sans MS"/>
              </a:rPr>
              <a:t>BHMA 14.</a:t>
            </a:r>
          </a:p>
        </p:txBody>
      </p:sp>
      <p:pic>
        <p:nvPicPr>
          <p:cNvPr id="11" name="Εικόνα 5" descr="Εικόνα που περιέχει κείμενο&#10;&#10;Περιγραφή που δημιουργήθηκε αυτόματα">
            <a:extLst>
              <a:ext uri="{FF2B5EF4-FFF2-40B4-BE49-F238E27FC236}">
                <a16:creationId xmlns:a16="http://schemas.microsoft.com/office/drawing/2014/main" id="{969467F0-B3AE-9633-0C7A-A2E3A4961A5B}"/>
              </a:ext>
            </a:extLst>
          </p:cNvPr>
          <p:cNvPicPr>
            <a:picLocks noChangeAspect="1"/>
          </p:cNvPicPr>
          <p:nvPr/>
        </p:nvPicPr>
        <p:blipFill>
          <a:blip r:embed="rId3"/>
          <a:stretch>
            <a:fillRect/>
          </a:stretch>
        </p:blipFill>
        <p:spPr>
          <a:xfrm>
            <a:off x="159541" y="2380"/>
            <a:ext cx="2109789" cy="733426"/>
          </a:xfrm>
          <a:prstGeom prst="rect">
            <a:avLst/>
          </a:prstGeom>
        </p:spPr>
      </p:pic>
      <p:sp>
        <p:nvSpPr>
          <p:cNvPr id="10"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l-GR" dirty="0">
                <a:ea typeface="+mn-lt"/>
                <a:cs typeface="+mn-lt"/>
              </a:rPr>
              <a:t>ΚΥΥΤΠΕ - Κέντρο Υποδομών Υπηρεσιών Τεχνολογίας Πληροφορικής και Επικοινωνιών</a:t>
            </a:r>
            <a:endParaRPr lang="el-GR" dirty="0"/>
          </a:p>
        </p:txBody>
      </p:sp>
      <p:sp>
        <p:nvSpPr>
          <p:cNvPr id="12" name="TextBox 11">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b="1" dirty="0">
                <a:ea typeface="+mn-lt"/>
                <a:cs typeface="+mn-lt"/>
              </a:rPr>
              <a:t>Οδηγίες εγκατάστασης του Office 365</a:t>
            </a:r>
            <a:endParaRPr lang="el-GR" sz="2800" b="1" dirty="0"/>
          </a:p>
        </p:txBody>
      </p:sp>
    </p:spTree>
    <p:extLst>
      <p:ext uri="{BB962C8B-B14F-4D97-AF65-F5344CB8AC3E}">
        <p14:creationId xmlns:p14="http://schemas.microsoft.com/office/powerpoint/2010/main" val="229044495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CCAAE21-B2E5-1F71-8E9F-68F0B083BCFB}"/>
              </a:ext>
            </a:extLst>
          </p:cNvPr>
          <p:cNvSpPr>
            <a:spLocks noGrp="1"/>
          </p:cNvSpPr>
          <p:nvPr>
            <p:ph type="title"/>
          </p:nvPr>
        </p:nvSpPr>
        <p:spPr>
          <a:xfrm>
            <a:off x="252919" y="1039170"/>
            <a:ext cx="2947482" cy="4601183"/>
          </a:xfrm>
        </p:spPr>
        <p:txBody>
          <a:bodyPr/>
          <a:lstStyle/>
          <a:p>
            <a:r>
              <a:rPr lang="el-GR" sz="2400" b="1">
                <a:solidFill>
                  <a:schemeClr val="tx1"/>
                </a:solidFill>
                <a:ea typeface="+mj-lt"/>
                <a:cs typeface="+mj-lt"/>
              </a:rPr>
              <a:t>Συμπληρώστε τον κωδικό πρόσβασης που δημιουργήσατε στο βήμα 5 και επιλέξτε </a:t>
            </a:r>
            <a:r>
              <a:rPr lang="el-GR" sz="2400" b="1" i="1">
                <a:solidFill>
                  <a:schemeClr val="tx1"/>
                </a:solidFill>
                <a:ea typeface="+mj-lt"/>
                <a:cs typeface="+mj-lt"/>
              </a:rPr>
              <a:t>«Είσοδος»</a:t>
            </a:r>
            <a:r>
              <a:rPr lang="el-GR" sz="2400" b="1">
                <a:solidFill>
                  <a:schemeClr val="tx1"/>
                </a:solidFill>
                <a:ea typeface="+mj-lt"/>
                <a:cs typeface="+mj-lt"/>
              </a:rPr>
              <a:t>.</a:t>
            </a:r>
            <a:endParaRPr lang="el-GR" sz="2400" b="1">
              <a:solidFill>
                <a:schemeClr val="tx1"/>
              </a:solidFill>
            </a:endParaRPr>
          </a:p>
        </p:txBody>
      </p:sp>
      <p:pic>
        <p:nvPicPr>
          <p:cNvPr id="5" name="Εικόνα 5">
            <a:extLst>
              <a:ext uri="{FF2B5EF4-FFF2-40B4-BE49-F238E27FC236}">
                <a16:creationId xmlns:a16="http://schemas.microsoft.com/office/drawing/2014/main" id="{25B4C0C9-9948-0711-B5D2-F8D83FFFD308}"/>
              </a:ext>
            </a:extLst>
          </p:cNvPr>
          <p:cNvPicPr>
            <a:picLocks noGrp="1" noChangeAspect="1"/>
          </p:cNvPicPr>
          <p:nvPr>
            <p:ph idx="1"/>
          </p:nvPr>
        </p:nvPicPr>
        <p:blipFill>
          <a:blip r:embed="rId2"/>
          <a:stretch>
            <a:fillRect/>
          </a:stretch>
        </p:blipFill>
        <p:spPr>
          <a:xfrm>
            <a:off x="4666723" y="1126787"/>
            <a:ext cx="5466291" cy="4595282"/>
          </a:xfrm>
        </p:spPr>
      </p:pic>
      <p:sp>
        <p:nvSpPr>
          <p:cNvPr id="4" name="TextBox 3">
            <a:extLst>
              <a:ext uri="{FF2B5EF4-FFF2-40B4-BE49-F238E27FC236}">
                <a16:creationId xmlns:a16="http://schemas.microsoft.com/office/drawing/2014/main" id="{4C2F3CCF-7E9D-A6BD-E178-B67FE8A227BF}"/>
              </a:ext>
            </a:extLst>
          </p:cNvPr>
          <p:cNvSpPr txBox="1"/>
          <p:nvPr/>
        </p:nvSpPr>
        <p:spPr>
          <a:xfrm>
            <a:off x="438150" y="18415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sz="2400" b="1" dirty="0">
              <a:latin typeface="Comic Sans MS"/>
            </a:endParaRPr>
          </a:p>
        </p:txBody>
      </p:sp>
      <p:sp>
        <p:nvSpPr>
          <p:cNvPr id="7" name="TextBox 1">
            <a:extLst>
              <a:ext uri="{FF2B5EF4-FFF2-40B4-BE49-F238E27FC236}">
                <a16:creationId xmlns:a16="http://schemas.microsoft.com/office/drawing/2014/main" id="{92FE0C4F-DDA0-BDC8-0679-9C3CFFD0936D}"/>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GR" sz="2000" b="1" dirty="0">
                <a:latin typeface="Comic Sans MS"/>
              </a:rPr>
              <a:t>BHMA 15.</a:t>
            </a:r>
          </a:p>
        </p:txBody>
      </p:sp>
      <p:pic>
        <p:nvPicPr>
          <p:cNvPr id="11" name="Εικόνα 5" descr="Εικόνα που περιέχει κείμενο&#10;&#10;Περιγραφή που δημιουργήθηκε αυτόματα">
            <a:extLst>
              <a:ext uri="{FF2B5EF4-FFF2-40B4-BE49-F238E27FC236}">
                <a16:creationId xmlns:a16="http://schemas.microsoft.com/office/drawing/2014/main" id="{9D06F8A4-09F1-E2F5-C53E-B532D8366D74}"/>
              </a:ext>
            </a:extLst>
          </p:cNvPr>
          <p:cNvPicPr>
            <a:picLocks noChangeAspect="1"/>
          </p:cNvPicPr>
          <p:nvPr/>
        </p:nvPicPr>
        <p:blipFill>
          <a:blip r:embed="rId3"/>
          <a:stretch>
            <a:fillRect/>
          </a:stretch>
        </p:blipFill>
        <p:spPr>
          <a:xfrm>
            <a:off x="159541" y="2380"/>
            <a:ext cx="2109789" cy="733426"/>
          </a:xfrm>
          <a:prstGeom prst="rect">
            <a:avLst/>
          </a:prstGeom>
        </p:spPr>
      </p:pic>
      <p:sp>
        <p:nvSpPr>
          <p:cNvPr id="10"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l-GR" dirty="0">
                <a:ea typeface="+mn-lt"/>
                <a:cs typeface="+mn-lt"/>
              </a:rPr>
              <a:t>ΚΥΥΤΠΕ - Κέντρο Υποδομών Υπηρεσιών Τεχνολογίας Πληροφορικής και Επικοινωνιών</a:t>
            </a:r>
            <a:endParaRPr lang="el-GR" dirty="0"/>
          </a:p>
        </p:txBody>
      </p:sp>
      <p:sp>
        <p:nvSpPr>
          <p:cNvPr id="12" name="TextBox 11">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b="1" dirty="0">
                <a:ea typeface="+mn-lt"/>
                <a:cs typeface="+mn-lt"/>
              </a:rPr>
              <a:t>Οδηγίες εγκατάστασης του Office 365</a:t>
            </a:r>
            <a:endParaRPr lang="el-GR" sz="2800" b="1" dirty="0"/>
          </a:p>
        </p:txBody>
      </p:sp>
    </p:spTree>
    <p:extLst>
      <p:ext uri="{BB962C8B-B14F-4D97-AF65-F5344CB8AC3E}">
        <p14:creationId xmlns:p14="http://schemas.microsoft.com/office/powerpoint/2010/main" val="85718453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3" name="Υπότιτλος 2"/>
          <p:cNvSpPr>
            <a:spLocks noGrp="1"/>
          </p:cNvSpPr>
          <p:nvPr>
            <p:ph type="subTitle" idx="1"/>
          </p:nvPr>
        </p:nvSpPr>
        <p:spPr>
          <a:xfrm>
            <a:off x="528516" y="5707413"/>
            <a:ext cx="8003116" cy="342900"/>
          </a:xfrm>
        </p:spPr>
        <p:txBody>
          <a:bodyPr rtlCol="0">
            <a:normAutofit fontScale="77500" lnSpcReduction="20000"/>
          </a:bodyPr>
          <a:lstStyle/>
          <a:p>
            <a:r>
              <a:rPr lang="el-GR" dirty="0">
                <a:ea typeface="+mn-lt"/>
                <a:cs typeface="+mn-lt"/>
              </a:rPr>
              <a:t>ΚΥΥΤΠΕ - Κέντρο Υποδομών Υπηρεσιών Τεχνολογίας Πληροφορικής και Επικοινωνιών</a:t>
            </a:r>
            <a:endParaRPr lang="el-GR" dirty="0"/>
          </a:p>
        </p:txBody>
      </p:sp>
      <p:sp>
        <p:nvSpPr>
          <p:cNvPr id="4" name="TextBox 3">
            <a:extLst>
              <a:ext uri="{FF2B5EF4-FFF2-40B4-BE49-F238E27FC236}">
                <a16:creationId xmlns:a16="http://schemas.microsoft.com/office/drawing/2014/main" id="{EF4B7705-53DA-4BB5-0C12-64F14CE892C0}"/>
              </a:ext>
            </a:extLst>
          </p:cNvPr>
          <p:cNvSpPr txBox="1"/>
          <p:nvPr/>
        </p:nvSpPr>
        <p:spPr>
          <a:xfrm>
            <a:off x="1676401" y="2172495"/>
            <a:ext cx="5590115" cy="2062103"/>
          </a:xfrm>
          <a:prstGeom prst="rect">
            <a:avLst/>
          </a:prstGeom>
          <a:noFill/>
          <a:ln w="57150">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l-GR" sz="3200" dirty="0">
              <a:solidFill>
                <a:schemeClr val="bg1"/>
              </a:solidFill>
              <a:latin typeface="Comic Sans MS"/>
            </a:endParaRPr>
          </a:p>
          <a:p>
            <a:pPr algn="ctr"/>
            <a:r>
              <a:rPr lang="el-GR" sz="3200" dirty="0">
                <a:solidFill>
                  <a:schemeClr val="bg1"/>
                </a:solidFill>
                <a:latin typeface="Comic Sans MS"/>
              </a:rPr>
              <a:t>Οδηγίες εγκατάστασης του Office 365</a:t>
            </a:r>
          </a:p>
          <a:p>
            <a:pPr algn="ctr"/>
            <a:endParaRPr lang="el-GR" sz="3200" dirty="0">
              <a:solidFill>
                <a:schemeClr val="bg1"/>
              </a:solidFill>
              <a:latin typeface="Comic Sans MS"/>
            </a:endParaRPr>
          </a:p>
        </p:txBody>
      </p:sp>
      <p:pic>
        <p:nvPicPr>
          <p:cNvPr id="7" name="Εικόνα 7">
            <a:extLst>
              <a:ext uri="{FF2B5EF4-FFF2-40B4-BE49-F238E27FC236}">
                <a16:creationId xmlns:a16="http://schemas.microsoft.com/office/drawing/2014/main" id="{C813B679-78C9-6A72-8EB5-DCDBB73554F4}"/>
              </a:ext>
            </a:extLst>
          </p:cNvPr>
          <p:cNvPicPr>
            <a:picLocks noChangeAspect="1"/>
          </p:cNvPicPr>
          <p:nvPr/>
        </p:nvPicPr>
        <p:blipFill>
          <a:blip r:embed="rId3"/>
          <a:stretch>
            <a:fillRect/>
          </a:stretch>
        </p:blipFill>
        <p:spPr>
          <a:xfrm>
            <a:off x="10076921" y="845343"/>
            <a:ext cx="1411024" cy="922073"/>
          </a:xfrm>
          <a:prstGeom prst="rect">
            <a:avLst/>
          </a:prstGeom>
        </p:spPr>
      </p:pic>
      <p:pic>
        <p:nvPicPr>
          <p:cNvPr id="5" name="Εικόνα 5" descr="Εικόνα που περιέχει κείμενο&#10;&#10;Περιγραφή που δημιουργήθηκε αυτόματα">
            <a:extLst>
              <a:ext uri="{FF2B5EF4-FFF2-40B4-BE49-F238E27FC236}">
                <a16:creationId xmlns:a16="http://schemas.microsoft.com/office/drawing/2014/main" id="{52FE0748-3388-7DA9-1B90-5E42997A30F6}"/>
              </a:ext>
            </a:extLst>
          </p:cNvPr>
          <p:cNvPicPr>
            <a:picLocks noChangeAspect="1"/>
          </p:cNvPicPr>
          <p:nvPr/>
        </p:nvPicPr>
        <p:blipFill>
          <a:blip r:embed="rId4"/>
          <a:stretch>
            <a:fillRect/>
          </a:stretch>
        </p:blipFill>
        <p:spPr>
          <a:xfrm>
            <a:off x="123823" y="847725"/>
            <a:ext cx="2419350" cy="852487"/>
          </a:xfrm>
          <a:prstGeom prst="rect">
            <a:avLst/>
          </a:prstGeom>
        </p:spPr>
      </p:pic>
    </p:spTree>
    <p:extLst>
      <p:ext uri="{BB962C8B-B14F-4D97-AF65-F5344CB8AC3E}">
        <p14:creationId xmlns:p14="http://schemas.microsoft.com/office/powerpoint/2010/main" val="3059316376"/>
      </p:ext>
    </p:extLst>
  </p:cSld>
  <p:clrMapOvr>
    <a:masterClrMapping/>
  </p:clrMapOvr>
  <mc:AlternateContent xmlns:mc="http://schemas.openxmlformats.org/markup-compatibility/2006" xmlns:p14="http://schemas.microsoft.com/office/powerpoint/2010/main">
    <mc:Choice Requires="p14">
      <p:transition spd="slow" p14:dur="2000" advClick="0" advTm="2000">
        <p:fade/>
      </p:transition>
    </mc:Choice>
    <mc:Fallback xmlns="">
      <p:transition spd="slow" advClick="0" advTm="2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09F493A-BA35-A135-6CB6-B02FDF677918}"/>
              </a:ext>
            </a:extLst>
          </p:cNvPr>
          <p:cNvSpPr>
            <a:spLocks noGrp="1"/>
          </p:cNvSpPr>
          <p:nvPr>
            <p:ph type="title"/>
          </p:nvPr>
        </p:nvSpPr>
        <p:spPr>
          <a:xfrm>
            <a:off x="235467" y="1755193"/>
            <a:ext cx="3148565" cy="4029683"/>
          </a:xfrm>
        </p:spPr>
        <p:txBody>
          <a:bodyPr>
            <a:normAutofit/>
          </a:bodyPr>
          <a:lstStyle/>
          <a:p>
            <a:r>
              <a:rPr lang="el-GR" sz="2400" b="1" dirty="0">
                <a:solidFill>
                  <a:schemeClr val="tx1"/>
                </a:solidFill>
                <a:ea typeface="+mj-lt"/>
                <a:cs typeface="+mj-lt"/>
              </a:rPr>
              <a:t>Εφόσον τα</a:t>
            </a:r>
            <a:r>
              <a:rPr lang="el-GR" b="1" dirty="0">
                <a:solidFill>
                  <a:schemeClr val="tx1"/>
                </a:solidFill>
                <a:ea typeface="+mj-lt"/>
                <a:cs typeface="+mj-lt"/>
              </a:rPr>
              <a:t> </a:t>
            </a:r>
            <a:r>
              <a:rPr lang="el-GR" sz="2400" b="1" dirty="0">
                <a:solidFill>
                  <a:schemeClr val="tx1"/>
                </a:solidFill>
                <a:ea typeface="+mj-lt"/>
                <a:cs typeface="+mj-lt"/>
              </a:rPr>
              <a:t>στοιχεία του λογαριασμού συμπληρώθηκαν ορθά, ο οδηγός ενεργοποίησης θα σας ρωτήσει αν επιθυμείτε να απομνημονευτούν. Για τη δική σας διευκόλυνση συνιστάται να επιλέξετε </a:t>
            </a:r>
            <a:r>
              <a:rPr lang="el-GR" sz="2400" b="1" i="1" dirty="0">
                <a:solidFill>
                  <a:schemeClr val="tx1"/>
                </a:solidFill>
                <a:ea typeface="+mj-lt"/>
                <a:cs typeface="+mj-lt"/>
              </a:rPr>
              <a:t>ΟΚ</a:t>
            </a:r>
            <a:r>
              <a:rPr lang="el-GR" sz="2400" b="1" dirty="0">
                <a:solidFill>
                  <a:schemeClr val="tx1"/>
                </a:solidFill>
                <a:ea typeface="+mj-lt"/>
                <a:cs typeface="+mj-lt"/>
              </a:rPr>
              <a:t>.</a:t>
            </a:r>
            <a:endParaRPr lang="el-GR" sz="2400" dirty="0">
              <a:solidFill>
                <a:schemeClr val="tx1"/>
              </a:solidFill>
            </a:endParaRPr>
          </a:p>
        </p:txBody>
      </p:sp>
      <p:pic>
        <p:nvPicPr>
          <p:cNvPr id="4" name="Εικόνα 4" descr="Εικόνα που περιέχει κείμενο&#10;&#10;Περιγραφή που δημιουργήθηκε αυτόματα">
            <a:extLst>
              <a:ext uri="{FF2B5EF4-FFF2-40B4-BE49-F238E27FC236}">
                <a16:creationId xmlns:a16="http://schemas.microsoft.com/office/drawing/2014/main" id="{CA51AD81-B79A-E197-A056-5699F9FF6159}"/>
              </a:ext>
            </a:extLst>
          </p:cNvPr>
          <p:cNvPicPr>
            <a:picLocks noGrp="1" noChangeAspect="1"/>
          </p:cNvPicPr>
          <p:nvPr>
            <p:ph idx="1"/>
          </p:nvPr>
        </p:nvPicPr>
        <p:blipFill>
          <a:blip r:embed="rId2"/>
          <a:stretch>
            <a:fillRect/>
          </a:stretch>
        </p:blipFill>
        <p:spPr>
          <a:xfrm>
            <a:off x="4742407" y="779442"/>
            <a:ext cx="5505422" cy="5395806"/>
          </a:xfrm>
        </p:spPr>
      </p:pic>
      <p:sp>
        <p:nvSpPr>
          <p:cNvPr id="8" name="TextBox 7">
            <a:extLst>
              <a:ext uri="{FF2B5EF4-FFF2-40B4-BE49-F238E27FC236}">
                <a16:creationId xmlns:a16="http://schemas.microsoft.com/office/drawing/2014/main" id="{6590C4E9-47BF-9EA2-AAE5-73A95489E6EF}"/>
              </a:ext>
            </a:extLst>
          </p:cNvPr>
          <p:cNvSpPr txBox="1"/>
          <p:nvPr/>
        </p:nvSpPr>
        <p:spPr>
          <a:xfrm>
            <a:off x="438150" y="18415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sz="2400" b="1" dirty="0">
              <a:latin typeface="Comic Sans MS"/>
            </a:endParaRPr>
          </a:p>
        </p:txBody>
      </p:sp>
      <p:sp>
        <p:nvSpPr>
          <p:cNvPr id="6" name="TextBox 1">
            <a:extLst>
              <a:ext uri="{FF2B5EF4-FFF2-40B4-BE49-F238E27FC236}">
                <a16:creationId xmlns:a16="http://schemas.microsoft.com/office/drawing/2014/main" id="{92FE0C4F-DDA0-BDC8-0679-9C3CFFD0936D}"/>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GR" sz="2000" b="1" dirty="0">
                <a:latin typeface="Comic Sans MS"/>
              </a:rPr>
              <a:t>BHMA 16.</a:t>
            </a:r>
          </a:p>
        </p:txBody>
      </p:sp>
      <p:pic>
        <p:nvPicPr>
          <p:cNvPr id="11" name="Εικόνα 5" descr="Εικόνα που περιέχει κείμενο&#10;&#10;Περιγραφή που δημιουργήθηκε αυτόματα">
            <a:extLst>
              <a:ext uri="{FF2B5EF4-FFF2-40B4-BE49-F238E27FC236}">
                <a16:creationId xmlns:a16="http://schemas.microsoft.com/office/drawing/2014/main" id="{60B57C49-5CC4-A107-E354-C8290CDDEC1B}"/>
              </a:ext>
            </a:extLst>
          </p:cNvPr>
          <p:cNvPicPr>
            <a:picLocks noChangeAspect="1"/>
          </p:cNvPicPr>
          <p:nvPr/>
        </p:nvPicPr>
        <p:blipFill>
          <a:blip r:embed="rId3"/>
          <a:stretch>
            <a:fillRect/>
          </a:stretch>
        </p:blipFill>
        <p:spPr>
          <a:xfrm>
            <a:off x="159541" y="2380"/>
            <a:ext cx="2109789" cy="733426"/>
          </a:xfrm>
          <a:prstGeom prst="rect">
            <a:avLst/>
          </a:prstGeom>
        </p:spPr>
      </p:pic>
      <p:sp>
        <p:nvSpPr>
          <p:cNvPr id="10"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l-GR" dirty="0">
                <a:ea typeface="+mn-lt"/>
                <a:cs typeface="+mn-lt"/>
              </a:rPr>
              <a:t>ΚΥΥΤΠΕ - Κέντρο Υποδομών Υπηρεσιών Τεχνολογίας Πληροφορικής και Επικοινωνιών</a:t>
            </a:r>
            <a:endParaRPr lang="el-GR" dirty="0"/>
          </a:p>
        </p:txBody>
      </p:sp>
      <p:sp>
        <p:nvSpPr>
          <p:cNvPr id="12" name="TextBox 11">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b="1" dirty="0">
                <a:ea typeface="+mn-lt"/>
                <a:cs typeface="+mn-lt"/>
              </a:rPr>
              <a:t>Οδηγίες εγκατάστασης του Office 365</a:t>
            </a:r>
            <a:endParaRPr lang="el-GR" sz="2800" b="1" dirty="0"/>
          </a:p>
        </p:txBody>
      </p:sp>
    </p:spTree>
    <p:extLst>
      <p:ext uri="{BB962C8B-B14F-4D97-AF65-F5344CB8AC3E}">
        <p14:creationId xmlns:p14="http://schemas.microsoft.com/office/powerpoint/2010/main" val="339485394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A61D56-2C78-FEB4-3213-C063E5248850}"/>
              </a:ext>
            </a:extLst>
          </p:cNvPr>
          <p:cNvSpPr>
            <a:spLocks noGrp="1"/>
          </p:cNvSpPr>
          <p:nvPr>
            <p:ph type="title"/>
          </p:nvPr>
        </p:nvSpPr>
        <p:spPr>
          <a:xfrm>
            <a:off x="284669" y="1769420"/>
            <a:ext cx="2947482" cy="4601183"/>
          </a:xfrm>
        </p:spPr>
        <p:txBody>
          <a:bodyPr>
            <a:normAutofit/>
          </a:bodyPr>
          <a:lstStyle/>
          <a:p>
            <a:r>
              <a:rPr lang="el-GR" sz="2400" b="1">
                <a:solidFill>
                  <a:schemeClr val="tx1"/>
                </a:solidFill>
                <a:ea typeface="+mj-lt"/>
                <a:cs typeface="+mj-lt"/>
              </a:rPr>
              <a:t>Η εγκατάσταση και η ενεργοποίηση έχουν ολοκληρωθεί. Πατήστε το κουμπί </a:t>
            </a:r>
            <a:r>
              <a:rPr lang="el-GR" sz="2400" b="1" i="1">
                <a:solidFill>
                  <a:schemeClr val="tx1"/>
                </a:solidFill>
                <a:ea typeface="+mj-lt"/>
                <a:cs typeface="+mj-lt"/>
              </a:rPr>
              <a:t>«Τέλος»</a:t>
            </a:r>
            <a:r>
              <a:rPr lang="el-GR" sz="2400" b="1">
                <a:solidFill>
                  <a:schemeClr val="tx1"/>
                </a:solidFill>
                <a:ea typeface="+mj-lt"/>
                <a:cs typeface="+mj-lt"/>
              </a:rPr>
              <a:t>.</a:t>
            </a:r>
            <a:endParaRPr lang="el-GR" sz="2400" b="1">
              <a:solidFill>
                <a:schemeClr val="tx1"/>
              </a:solidFill>
            </a:endParaRPr>
          </a:p>
          <a:p>
            <a:r>
              <a:rPr lang="el-GR" sz="2400" b="1">
                <a:solidFill>
                  <a:schemeClr val="tx1"/>
                </a:solidFill>
                <a:ea typeface="+mj-lt"/>
                <a:cs typeface="+mj-lt"/>
              </a:rPr>
              <a:t>Πλέον μπορείτε να χρησιμοποιείτε το Microsoft Office αναζητώντας την εφαρμογή που επιθυμείτε (Word, Excel, </a:t>
            </a:r>
            <a:r>
              <a:rPr lang="el-GR" sz="2400" b="1" err="1">
                <a:solidFill>
                  <a:schemeClr val="tx1"/>
                </a:solidFill>
                <a:ea typeface="+mj-lt"/>
                <a:cs typeface="+mj-lt"/>
              </a:rPr>
              <a:t>κλπ</a:t>
            </a:r>
            <a:r>
              <a:rPr lang="el-GR" sz="2400" b="1">
                <a:solidFill>
                  <a:schemeClr val="tx1"/>
                </a:solidFill>
                <a:ea typeface="+mj-lt"/>
                <a:cs typeface="+mj-lt"/>
              </a:rPr>
              <a:t>) από το </a:t>
            </a:r>
            <a:r>
              <a:rPr lang="el-GR" sz="2400" b="1" i="1">
                <a:solidFill>
                  <a:schemeClr val="tx1"/>
                </a:solidFill>
                <a:ea typeface="+mj-lt"/>
                <a:cs typeface="+mj-lt"/>
              </a:rPr>
              <a:t>μενού Έναρξη</a:t>
            </a:r>
            <a:r>
              <a:rPr lang="el-GR" sz="2400" b="1">
                <a:solidFill>
                  <a:schemeClr val="tx1"/>
                </a:solidFill>
                <a:ea typeface="+mj-lt"/>
                <a:cs typeface="+mj-lt"/>
              </a:rPr>
              <a:t>.</a:t>
            </a:r>
            <a:endParaRPr lang="el-GR" sz="2400" b="1">
              <a:solidFill>
                <a:schemeClr val="tx1"/>
              </a:solidFill>
            </a:endParaRPr>
          </a:p>
          <a:p>
            <a:endParaRPr lang="el-GR" sz="2400" b="1">
              <a:solidFill>
                <a:schemeClr val="tx1"/>
              </a:solidFill>
            </a:endParaRPr>
          </a:p>
        </p:txBody>
      </p:sp>
      <p:pic>
        <p:nvPicPr>
          <p:cNvPr id="4" name="Εικόνα 4" descr="Εικόνα που περιέχει κείμενο&#10;&#10;Περιγραφή που δημιουργήθηκε αυτόματα">
            <a:extLst>
              <a:ext uri="{FF2B5EF4-FFF2-40B4-BE49-F238E27FC236}">
                <a16:creationId xmlns:a16="http://schemas.microsoft.com/office/drawing/2014/main" id="{2308C24A-39BD-B4F1-F639-61F4E111AED0}"/>
              </a:ext>
            </a:extLst>
          </p:cNvPr>
          <p:cNvPicPr>
            <a:picLocks noGrp="1" noChangeAspect="1"/>
          </p:cNvPicPr>
          <p:nvPr>
            <p:ph idx="1"/>
          </p:nvPr>
        </p:nvPicPr>
        <p:blipFill>
          <a:blip r:embed="rId2"/>
          <a:stretch>
            <a:fillRect/>
          </a:stretch>
        </p:blipFill>
        <p:spPr>
          <a:xfrm>
            <a:off x="4821728" y="694775"/>
            <a:ext cx="5600782" cy="5469890"/>
          </a:xfrm>
        </p:spPr>
      </p:pic>
      <p:sp>
        <p:nvSpPr>
          <p:cNvPr id="6" name="TextBox 5">
            <a:extLst>
              <a:ext uri="{FF2B5EF4-FFF2-40B4-BE49-F238E27FC236}">
                <a16:creationId xmlns:a16="http://schemas.microsoft.com/office/drawing/2014/main" id="{31934F51-2D98-2DAE-2212-8D3F1336E98A}"/>
              </a:ext>
            </a:extLst>
          </p:cNvPr>
          <p:cNvSpPr txBox="1"/>
          <p:nvPr/>
        </p:nvSpPr>
        <p:spPr>
          <a:xfrm>
            <a:off x="438150" y="18415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sz="2400" b="1" dirty="0">
              <a:latin typeface="Comic Sans MS"/>
            </a:endParaRPr>
          </a:p>
        </p:txBody>
      </p:sp>
      <p:sp>
        <p:nvSpPr>
          <p:cNvPr id="7" name="TextBox 1">
            <a:extLst>
              <a:ext uri="{FF2B5EF4-FFF2-40B4-BE49-F238E27FC236}">
                <a16:creationId xmlns:a16="http://schemas.microsoft.com/office/drawing/2014/main" id="{92FE0C4F-DDA0-BDC8-0679-9C3CFFD0936D}"/>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GR" sz="2000" b="1" dirty="0">
                <a:latin typeface="Comic Sans MS"/>
              </a:rPr>
              <a:t>BHMA 17.</a:t>
            </a:r>
          </a:p>
        </p:txBody>
      </p:sp>
      <p:pic>
        <p:nvPicPr>
          <p:cNvPr id="11" name="Εικόνα 5" descr="Εικόνα που περιέχει κείμενο&#10;&#10;Περιγραφή που δημιουργήθηκε αυτόματα">
            <a:extLst>
              <a:ext uri="{FF2B5EF4-FFF2-40B4-BE49-F238E27FC236}">
                <a16:creationId xmlns:a16="http://schemas.microsoft.com/office/drawing/2014/main" id="{14059931-3FFB-CC65-A36B-33BD06D2ED43}"/>
              </a:ext>
            </a:extLst>
          </p:cNvPr>
          <p:cNvPicPr>
            <a:picLocks noChangeAspect="1"/>
          </p:cNvPicPr>
          <p:nvPr/>
        </p:nvPicPr>
        <p:blipFill>
          <a:blip r:embed="rId3"/>
          <a:stretch>
            <a:fillRect/>
          </a:stretch>
        </p:blipFill>
        <p:spPr>
          <a:xfrm>
            <a:off x="159541" y="2380"/>
            <a:ext cx="2109789" cy="733426"/>
          </a:xfrm>
          <a:prstGeom prst="rect">
            <a:avLst/>
          </a:prstGeom>
        </p:spPr>
      </p:pic>
      <p:sp>
        <p:nvSpPr>
          <p:cNvPr id="10"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l-GR" dirty="0">
                <a:ea typeface="+mn-lt"/>
                <a:cs typeface="+mn-lt"/>
              </a:rPr>
              <a:t>ΚΥΥΤΠΕ - Κέντρο Υποδομών Υπηρεσιών Τεχνολογίας Πληροφορικής και Επικοινωνιών</a:t>
            </a:r>
            <a:endParaRPr lang="el-GR" dirty="0"/>
          </a:p>
        </p:txBody>
      </p:sp>
      <p:sp>
        <p:nvSpPr>
          <p:cNvPr id="12" name="TextBox 11">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b="1" dirty="0">
                <a:ea typeface="+mn-lt"/>
                <a:cs typeface="+mn-lt"/>
              </a:rPr>
              <a:t>Οδηγίες εγκατάστασης του Office 365</a:t>
            </a:r>
            <a:endParaRPr lang="el-GR" sz="2800" b="1" dirty="0"/>
          </a:p>
        </p:txBody>
      </p:sp>
    </p:spTree>
    <p:extLst>
      <p:ext uri="{BB962C8B-B14F-4D97-AF65-F5344CB8AC3E}">
        <p14:creationId xmlns:p14="http://schemas.microsoft.com/office/powerpoint/2010/main" val="251823454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E96A9B-E578-848B-D56C-C953A6B8BFB7}"/>
              </a:ext>
            </a:extLst>
          </p:cNvPr>
          <p:cNvSpPr>
            <a:spLocks noGrp="1"/>
          </p:cNvSpPr>
          <p:nvPr>
            <p:ph type="ctrTitle"/>
          </p:nvPr>
        </p:nvSpPr>
        <p:spPr>
          <a:xfrm>
            <a:off x="938151" y="2405729"/>
            <a:ext cx="7184959" cy="2350389"/>
          </a:xfrm>
          <a:ln w="57150">
            <a:solidFill>
              <a:schemeClr val="bg1"/>
            </a:solidFill>
          </a:ln>
        </p:spPr>
        <p:txBody>
          <a:bodyPr>
            <a:normAutofit fontScale="90000"/>
          </a:bodyPr>
          <a:lstStyle/>
          <a:p>
            <a:pPr algn="ctr"/>
            <a:br>
              <a:rPr lang="el-GR" sz="2400" dirty="0">
                <a:ea typeface="+mj-lt"/>
                <a:cs typeface="+mj-lt"/>
              </a:rPr>
            </a:br>
            <a:br>
              <a:rPr lang="el-GR" sz="2400" dirty="0">
                <a:ea typeface="+mj-lt"/>
                <a:cs typeface="+mj-lt"/>
              </a:rPr>
            </a:br>
            <a:br>
              <a:rPr lang="el-GR" sz="2400" dirty="0">
                <a:ea typeface="+mj-lt"/>
                <a:cs typeface="+mj-lt"/>
              </a:rPr>
            </a:br>
            <a:r>
              <a:rPr lang="el-GR" sz="2400" dirty="0">
                <a:ea typeface="+mj-lt"/>
                <a:cs typeface="+mj-lt"/>
              </a:rPr>
              <a:t>Προκειμένου να αποκτήσετε πρόσβαση στο </a:t>
            </a:r>
            <a:r>
              <a:rPr lang="el-GR" sz="2400" i="1" dirty="0">
                <a:ea typeface="+mj-lt"/>
                <a:cs typeface="+mj-lt"/>
              </a:rPr>
              <a:t>Office 365 </a:t>
            </a:r>
            <a:r>
              <a:rPr lang="el-GR" sz="2400" dirty="0">
                <a:ea typeface="+mj-lt"/>
                <a:cs typeface="+mj-lt"/>
              </a:rPr>
              <a:t>παρακαλούμε επικοινωνήστε με τη γραμματεία του τμήματός σας και για διευκρινίσεις με το Τμήμα Υποστήριξης Χρηστών του ΚΥΥΤΠΕ (email: </a:t>
            </a:r>
            <a:r>
              <a:rPr lang="el-GR" sz="2400" dirty="0">
                <a:solidFill>
                  <a:srgbClr val="0070C0"/>
                </a:solidFill>
                <a:ea typeface="+mj-lt"/>
                <a:cs typeface="+mj-lt"/>
              </a:rPr>
              <a:t>helpdesk@uoc.gr</a:t>
            </a:r>
            <a:r>
              <a:rPr lang="el-GR" sz="2400" dirty="0">
                <a:ea typeface="+mj-lt"/>
                <a:cs typeface="+mj-lt"/>
              </a:rPr>
              <a:t>, </a:t>
            </a:r>
            <a:r>
              <a:rPr lang="el-GR" sz="2400" dirty="0" err="1">
                <a:ea typeface="+mj-lt"/>
                <a:cs typeface="+mj-lt"/>
              </a:rPr>
              <a:t>τηλ</a:t>
            </a:r>
            <a:r>
              <a:rPr lang="el-GR" sz="2400" dirty="0">
                <a:ea typeface="+mj-lt"/>
                <a:cs typeface="+mj-lt"/>
              </a:rPr>
              <a:t>: </a:t>
            </a:r>
            <a:r>
              <a:rPr lang="el-GR" sz="2400" dirty="0">
                <a:solidFill>
                  <a:srgbClr val="0070C0"/>
                </a:solidFill>
                <a:ea typeface="+mj-lt"/>
                <a:cs typeface="+mj-lt"/>
              </a:rPr>
              <a:t>281 039 3312</a:t>
            </a:r>
            <a:r>
              <a:rPr lang="el-GR" sz="2400" dirty="0">
                <a:ea typeface="+mj-lt"/>
                <a:cs typeface="+mj-lt"/>
              </a:rPr>
              <a:t>)</a:t>
            </a:r>
            <a:br>
              <a:rPr lang="el-GR" sz="2400" dirty="0">
                <a:ea typeface="+mj-lt"/>
                <a:cs typeface="+mj-lt"/>
              </a:rPr>
            </a:br>
            <a:endParaRPr lang="el-GR" sz="2400" dirty="0"/>
          </a:p>
        </p:txBody>
      </p:sp>
      <p:pic>
        <p:nvPicPr>
          <p:cNvPr id="6" name="Εικόνα 5" descr="Εικόνα που περιέχει κείμενο&#10;&#10;Περιγραφή που δημιουργήθηκε αυτόματα">
            <a:extLst>
              <a:ext uri="{FF2B5EF4-FFF2-40B4-BE49-F238E27FC236}">
                <a16:creationId xmlns:a16="http://schemas.microsoft.com/office/drawing/2014/main" id="{8FE431D6-E3BF-79A4-14E1-5B6D0E5110D5}"/>
              </a:ext>
            </a:extLst>
          </p:cNvPr>
          <p:cNvPicPr>
            <a:picLocks noChangeAspect="1"/>
          </p:cNvPicPr>
          <p:nvPr/>
        </p:nvPicPr>
        <p:blipFill>
          <a:blip r:embed="rId2"/>
          <a:stretch>
            <a:fillRect/>
          </a:stretch>
        </p:blipFill>
        <p:spPr>
          <a:xfrm>
            <a:off x="123823" y="847725"/>
            <a:ext cx="2419350" cy="852487"/>
          </a:xfrm>
          <a:prstGeom prst="rect">
            <a:avLst/>
          </a:prstGeom>
        </p:spPr>
      </p:pic>
    </p:spTree>
    <p:extLst>
      <p:ext uri="{BB962C8B-B14F-4D97-AF65-F5344CB8AC3E}">
        <p14:creationId xmlns:p14="http://schemas.microsoft.com/office/powerpoint/2010/main" val="2316264055"/>
      </p:ext>
    </p:extLst>
  </p:cSld>
  <p:clrMapOvr>
    <a:masterClrMapping/>
  </p:clrMapOvr>
  <mc:AlternateContent xmlns:mc="http://schemas.openxmlformats.org/markup-compatibility/2006" xmlns:p14="http://schemas.microsoft.com/office/powerpoint/2010/main">
    <mc:Choice Requires="p14">
      <p:transition spd="slow" p14:dur="3000" advClick="0" advTm="15000">
        <p:wipe/>
      </p:transition>
    </mc:Choice>
    <mc:Fallback xmlns="">
      <p:transition spd="slow" advClick="0" advTm="15000">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F9E249-27A8-4CB8-8FF9-08496ED88769}"/>
              </a:ext>
            </a:extLst>
          </p:cNvPr>
          <p:cNvSpPr>
            <a:spLocks noGrp="1"/>
          </p:cNvSpPr>
          <p:nvPr>
            <p:ph type="title"/>
          </p:nvPr>
        </p:nvSpPr>
        <p:spPr>
          <a:xfrm>
            <a:off x="252919" y="1948721"/>
            <a:ext cx="2947482" cy="3776299"/>
          </a:xfrm>
        </p:spPr>
        <p:txBody>
          <a:bodyPr>
            <a:normAutofit fontScale="90000"/>
          </a:bodyPr>
          <a:lstStyle/>
          <a:p>
            <a:r>
              <a:rPr lang="el-GR" sz="2400" b="1" dirty="0">
                <a:solidFill>
                  <a:schemeClr val="tx1"/>
                </a:solidFill>
              </a:rPr>
              <a:t>Βεβαιωθείτε ότι δεν υπάρχει άλλη έκδοση </a:t>
            </a:r>
            <a:r>
              <a:rPr lang="en-US" sz="2400" b="1" dirty="0">
                <a:solidFill>
                  <a:schemeClr val="tx1"/>
                </a:solidFill>
              </a:rPr>
              <a:t>Microsoft</a:t>
            </a:r>
            <a:r>
              <a:rPr lang="el-GR" sz="2400" b="1" dirty="0">
                <a:solidFill>
                  <a:schemeClr val="tx1"/>
                </a:solidFill>
              </a:rPr>
              <a:t> </a:t>
            </a:r>
            <a:r>
              <a:rPr lang="en-US" sz="2400" b="1" dirty="0">
                <a:solidFill>
                  <a:schemeClr val="tx1"/>
                </a:solidFill>
              </a:rPr>
              <a:t>Office </a:t>
            </a:r>
            <a:r>
              <a:rPr lang="el-GR" sz="2400" b="1" dirty="0">
                <a:solidFill>
                  <a:schemeClr val="tx1"/>
                </a:solidFill>
              </a:rPr>
              <a:t>εγκατεστημένη στον υπολογιστή σας.</a:t>
            </a:r>
            <a:br>
              <a:rPr lang="en-US" sz="2400" b="1" dirty="0">
                <a:solidFill>
                  <a:schemeClr val="tx1"/>
                </a:solidFill>
              </a:rPr>
            </a:br>
            <a:br>
              <a:rPr lang="en-US" sz="2400" b="1" dirty="0">
                <a:solidFill>
                  <a:schemeClr val="tx1"/>
                </a:solidFill>
              </a:rPr>
            </a:br>
            <a:r>
              <a:rPr lang="el-GR" sz="2400" b="1" dirty="0">
                <a:solidFill>
                  <a:schemeClr val="tx1"/>
                </a:solidFill>
              </a:rPr>
              <a:t>Αν υπάρχει μπορείτε να την αφαιρέσετε από την επιλογή «Εφαρμογές» που βρίσκεται στις «Ρυθμίσεις» του υπολογιστή.</a:t>
            </a:r>
            <a:endParaRPr lang="el-GR" b="1" dirty="0">
              <a:solidFill>
                <a:schemeClr val="tx1"/>
              </a:solidFill>
            </a:endParaRPr>
          </a:p>
        </p:txBody>
      </p:sp>
      <p:sp>
        <p:nvSpPr>
          <p:cNvPr id="4" name="TextBox 3">
            <a:extLst>
              <a:ext uri="{FF2B5EF4-FFF2-40B4-BE49-F238E27FC236}">
                <a16:creationId xmlns:a16="http://schemas.microsoft.com/office/drawing/2014/main" id="{47A90459-BBB3-4DA8-BD87-6494EEE2BF74}"/>
              </a:ext>
            </a:extLst>
          </p:cNvPr>
          <p:cNvSpPr txBox="1"/>
          <p:nvPr/>
        </p:nvSpPr>
        <p:spPr>
          <a:xfrm>
            <a:off x="159541" y="1069226"/>
            <a:ext cx="3033651" cy="646331"/>
          </a:xfrm>
          <a:prstGeom prst="rect">
            <a:avLst/>
          </a:prstGeom>
          <a:noFill/>
        </p:spPr>
        <p:txBody>
          <a:bodyPr wrap="none" rtlCol="0">
            <a:spAutoFit/>
          </a:bodyPr>
          <a:lstStyle/>
          <a:p>
            <a:r>
              <a:rPr lang="el-GR" sz="3600" b="1" dirty="0"/>
              <a:t>Προετοιμασία</a:t>
            </a:r>
          </a:p>
        </p:txBody>
      </p:sp>
      <p:pic>
        <p:nvPicPr>
          <p:cNvPr id="6" name="Εικόνα 5">
            <a:extLst>
              <a:ext uri="{FF2B5EF4-FFF2-40B4-BE49-F238E27FC236}">
                <a16:creationId xmlns:a16="http://schemas.microsoft.com/office/drawing/2014/main" id="{AF31F3C9-2A93-4CA4-A28E-23F3B1794FB5}"/>
              </a:ext>
            </a:extLst>
          </p:cNvPr>
          <p:cNvPicPr>
            <a:picLocks noChangeAspect="1"/>
          </p:cNvPicPr>
          <p:nvPr/>
        </p:nvPicPr>
        <p:blipFill>
          <a:blip r:embed="rId2"/>
          <a:stretch>
            <a:fillRect/>
          </a:stretch>
        </p:blipFill>
        <p:spPr>
          <a:xfrm>
            <a:off x="4292337" y="635549"/>
            <a:ext cx="7334250" cy="5905500"/>
          </a:xfrm>
          <a:prstGeom prst="rect">
            <a:avLst/>
          </a:prstGeom>
        </p:spPr>
      </p:pic>
      <p:sp>
        <p:nvSpPr>
          <p:cNvPr id="7" name="Υπότιτλος 2">
            <a:extLst>
              <a:ext uri="{FF2B5EF4-FFF2-40B4-BE49-F238E27FC236}">
                <a16:creationId xmlns:a16="http://schemas.microsoft.com/office/drawing/2014/main" id="{EF4E0265-83D2-48C1-B349-036F83082C89}"/>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l-GR" dirty="0">
                <a:ea typeface="+mn-lt"/>
                <a:cs typeface="+mn-lt"/>
              </a:rPr>
              <a:t>ΚΥΥΤΠΕ - Κέντρο Υποδομών Υπηρεσιών Τεχνολογίας Πληροφορικής και Επικοινωνιών</a:t>
            </a:r>
            <a:endParaRPr lang="el-GR" dirty="0"/>
          </a:p>
        </p:txBody>
      </p:sp>
      <p:sp>
        <p:nvSpPr>
          <p:cNvPr id="8" name="TextBox 7">
            <a:extLst>
              <a:ext uri="{FF2B5EF4-FFF2-40B4-BE49-F238E27FC236}">
                <a16:creationId xmlns:a16="http://schemas.microsoft.com/office/drawing/2014/main" id="{6604B467-238D-4F28-A71A-37542801783B}"/>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b="1" dirty="0">
                <a:ea typeface="+mn-lt"/>
                <a:cs typeface="+mn-lt"/>
              </a:rPr>
              <a:t>Οδηγίες εγκατάστασης του Office 365</a:t>
            </a:r>
            <a:endParaRPr lang="el-GR" sz="2800" b="1" dirty="0"/>
          </a:p>
        </p:txBody>
      </p:sp>
      <p:pic>
        <p:nvPicPr>
          <p:cNvPr id="9" name="Εικόνα 5" descr="Εικόνα που περιέχει κείμενο&#10;&#10;Περιγραφή που δημιουργήθηκε αυτόματα">
            <a:extLst>
              <a:ext uri="{FF2B5EF4-FFF2-40B4-BE49-F238E27FC236}">
                <a16:creationId xmlns:a16="http://schemas.microsoft.com/office/drawing/2014/main" id="{3ADF1197-45D5-4F3E-9D49-FA573053BF69}"/>
              </a:ext>
            </a:extLst>
          </p:cNvPr>
          <p:cNvPicPr>
            <a:picLocks noChangeAspect="1"/>
          </p:cNvPicPr>
          <p:nvPr/>
        </p:nvPicPr>
        <p:blipFill>
          <a:blip r:embed="rId3"/>
          <a:stretch>
            <a:fillRect/>
          </a:stretch>
        </p:blipFill>
        <p:spPr>
          <a:xfrm>
            <a:off x="159541" y="2380"/>
            <a:ext cx="2109789" cy="733426"/>
          </a:xfrm>
          <a:prstGeom prst="rect">
            <a:avLst/>
          </a:prstGeom>
        </p:spPr>
      </p:pic>
    </p:spTree>
    <p:extLst>
      <p:ext uri="{BB962C8B-B14F-4D97-AF65-F5344CB8AC3E}">
        <p14:creationId xmlns:p14="http://schemas.microsoft.com/office/powerpoint/2010/main" val="378240623"/>
      </p:ext>
    </p:extLst>
  </p:cSld>
  <p:clrMapOvr>
    <a:masterClrMapping/>
  </p:clrMapOvr>
  <mc:AlternateContent xmlns:mc="http://schemas.openxmlformats.org/markup-compatibility/2006">
    <mc:Choice xmlns:p14="http://schemas.microsoft.com/office/powerpoint/2010/main" Requires="p14">
      <p:transition spd="med" p14:dur="700" advClick="0" advTm="39000">
        <p:fade/>
      </p:transition>
    </mc:Choice>
    <mc:Fallback>
      <p:transition spd="med" advClick="0" advTm="39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BA5B40-EEA1-8A7D-68A3-756F1CB7D969}"/>
              </a:ext>
            </a:extLst>
          </p:cNvPr>
          <p:cNvSpPr>
            <a:spLocks noGrp="1"/>
          </p:cNvSpPr>
          <p:nvPr>
            <p:ph type="title"/>
          </p:nvPr>
        </p:nvSpPr>
        <p:spPr>
          <a:xfrm>
            <a:off x="385211" y="1400327"/>
            <a:ext cx="2768888" cy="5160776"/>
          </a:xfrm>
        </p:spPr>
        <p:txBody>
          <a:bodyPr>
            <a:normAutofit/>
          </a:bodyPr>
          <a:lstStyle/>
          <a:p>
            <a:r>
              <a:rPr lang="el-GR" sz="2400" b="1" dirty="0">
                <a:solidFill>
                  <a:schemeClr val="tx1"/>
                </a:solidFill>
                <a:ea typeface="+mj-lt"/>
                <a:cs typeface="+mj-lt"/>
              </a:rPr>
              <a:t>Έχετε λάβει ένα μήνυμα ηλεκτρονικής αλληλογραφίας με τα στοιχεία ενεργοποίησης του λογαριασμού σας </a:t>
            </a:r>
            <a:br>
              <a:rPr lang="el-GR" sz="2400" b="1" dirty="0">
                <a:ea typeface="+mj-lt"/>
                <a:cs typeface="+mj-lt"/>
              </a:rPr>
            </a:br>
            <a:r>
              <a:rPr lang="el-GR" sz="2400" b="1" dirty="0">
                <a:solidFill>
                  <a:schemeClr val="tx1"/>
                </a:solidFill>
                <a:ea typeface="+mj-lt"/>
                <a:cs typeface="+mj-lt"/>
              </a:rPr>
              <a:t>στην Microsoft.</a:t>
            </a:r>
            <a:br>
              <a:rPr lang="el-GR" sz="2400" dirty="0">
                <a:solidFill>
                  <a:schemeClr val="tx1"/>
                </a:solidFill>
                <a:ea typeface="+mj-lt"/>
                <a:cs typeface="+mj-lt"/>
              </a:rPr>
            </a:br>
            <a:br>
              <a:rPr lang="el-GR" sz="2000" dirty="0">
                <a:solidFill>
                  <a:srgbClr val="FFFF00"/>
                </a:solidFill>
                <a:ea typeface="+mj-lt"/>
                <a:cs typeface="+mj-lt"/>
              </a:rPr>
            </a:br>
            <a:br>
              <a:rPr lang="el-GR" sz="2000" dirty="0">
                <a:ea typeface="+mj-lt"/>
                <a:cs typeface="+mj-lt"/>
              </a:rPr>
            </a:br>
            <a:endParaRPr lang="el-GR" sz="2000" dirty="0"/>
          </a:p>
        </p:txBody>
      </p:sp>
      <p:pic>
        <p:nvPicPr>
          <p:cNvPr id="5" name="Εικόνα 5" descr="Εικόνα που περιέχει κείμενο&#10;&#10;Περιγραφή που δημιουργήθηκε αυτόματα">
            <a:extLst>
              <a:ext uri="{FF2B5EF4-FFF2-40B4-BE49-F238E27FC236}">
                <a16:creationId xmlns:a16="http://schemas.microsoft.com/office/drawing/2014/main" id="{05EDFD15-1FE7-EA42-9EF4-712150BBBD3E}"/>
              </a:ext>
            </a:extLst>
          </p:cNvPr>
          <p:cNvPicPr>
            <a:picLocks noGrp="1" noChangeAspect="1"/>
          </p:cNvPicPr>
          <p:nvPr>
            <p:ph idx="1"/>
          </p:nvPr>
        </p:nvPicPr>
        <p:blipFill>
          <a:blip r:embed="rId2"/>
          <a:stretch>
            <a:fillRect/>
          </a:stretch>
        </p:blipFill>
        <p:spPr>
          <a:xfrm>
            <a:off x="4416832" y="803697"/>
            <a:ext cx="6092010" cy="5410415"/>
          </a:xfrm>
        </p:spPr>
      </p:pic>
      <p:sp>
        <p:nvSpPr>
          <p:cNvPr id="4"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l-GR" dirty="0">
                <a:ea typeface="+mn-lt"/>
                <a:cs typeface="+mn-lt"/>
              </a:rPr>
              <a:t>ΚΥΥΤΠΕ - Κέντρο Υποδομών Υπηρεσιών Τεχνολογίας Πληροφορικής και Επικοινωνιών</a:t>
            </a:r>
            <a:endParaRPr lang="el-GR" dirty="0"/>
          </a:p>
        </p:txBody>
      </p:sp>
      <p:sp>
        <p:nvSpPr>
          <p:cNvPr id="6" name="TextBox 5">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b="1" dirty="0">
                <a:ea typeface="+mn-lt"/>
                <a:cs typeface="+mn-lt"/>
              </a:rPr>
              <a:t>Οδηγίες εγκατάστασης του Office 365</a:t>
            </a:r>
            <a:endParaRPr lang="el-GR" sz="2800" b="1" dirty="0"/>
          </a:p>
        </p:txBody>
      </p:sp>
      <p:pic>
        <p:nvPicPr>
          <p:cNvPr id="14" name="Εικόνα 5" descr="Εικόνα που περιέχει κείμενο&#10;&#10;Περιγραφή που δημιουργήθηκε αυτόματα">
            <a:extLst>
              <a:ext uri="{FF2B5EF4-FFF2-40B4-BE49-F238E27FC236}">
                <a16:creationId xmlns:a16="http://schemas.microsoft.com/office/drawing/2014/main" id="{3D82C739-F017-DF21-ACD5-8B954D586997}"/>
              </a:ext>
            </a:extLst>
          </p:cNvPr>
          <p:cNvPicPr>
            <a:picLocks noChangeAspect="1"/>
          </p:cNvPicPr>
          <p:nvPr/>
        </p:nvPicPr>
        <p:blipFill>
          <a:blip r:embed="rId3"/>
          <a:stretch>
            <a:fillRect/>
          </a:stretch>
        </p:blipFill>
        <p:spPr>
          <a:xfrm>
            <a:off x="159541" y="2380"/>
            <a:ext cx="2109789" cy="733426"/>
          </a:xfrm>
          <a:prstGeom prst="rect">
            <a:avLst/>
          </a:prstGeom>
        </p:spPr>
      </p:pic>
    </p:spTree>
    <p:extLst>
      <p:ext uri="{BB962C8B-B14F-4D97-AF65-F5344CB8AC3E}">
        <p14:creationId xmlns:p14="http://schemas.microsoft.com/office/powerpoint/2010/main" val="2113179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advTm="10000">
        <p159:morph option="byObject"/>
      </p:transition>
    </mc:Choice>
    <mc:Fallback xmlns="">
      <p:transition spd="slow" advClick="0" advTm="1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34EF74-FC76-7724-99C0-443394FEF09A}"/>
              </a:ext>
            </a:extLst>
          </p:cNvPr>
          <p:cNvSpPr>
            <a:spLocks noGrp="1"/>
          </p:cNvSpPr>
          <p:nvPr>
            <p:ph type="title"/>
          </p:nvPr>
        </p:nvSpPr>
        <p:spPr>
          <a:xfrm>
            <a:off x="252919" y="1462504"/>
            <a:ext cx="3010982" cy="4664683"/>
          </a:xfrm>
        </p:spPr>
        <p:txBody>
          <a:bodyPr>
            <a:normAutofit/>
          </a:bodyPr>
          <a:lstStyle/>
          <a:p>
            <a:r>
              <a:rPr lang="el-GR" sz="2400" b="1" dirty="0">
                <a:solidFill>
                  <a:schemeClr val="tx1"/>
                </a:solidFill>
                <a:ea typeface="+mj-lt"/>
                <a:cs typeface="+mj-lt"/>
              </a:rPr>
              <a:t>Βεβαιωθείτε ότι το μήνυμα ηλεκτρονικής αλληλογραφίας που λάβατε έχει τίτλο </a:t>
            </a:r>
            <a:r>
              <a:rPr lang="el-GR" sz="2400" b="1" i="1" dirty="0">
                <a:solidFill>
                  <a:schemeClr val="tx1"/>
                </a:solidFill>
                <a:ea typeface="+mj-lt"/>
                <a:cs typeface="+mj-lt"/>
              </a:rPr>
              <a:t>«Πληροφορίες λογαριασμού για νέους ή τροποποιημένους χρήστες»</a:t>
            </a:r>
            <a:r>
              <a:rPr lang="el-GR" sz="2400" b="1" dirty="0">
                <a:solidFill>
                  <a:schemeClr val="tx1"/>
                </a:solidFill>
                <a:ea typeface="+mj-lt"/>
                <a:cs typeface="+mj-lt"/>
              </a:rPr>
              <a:t> και αποστολέα </a:t>
            </a:r>
            <a:r>
              <a:rPr lang="el-GR" sz="2400" b="1" i="1" dirty="0">
                <a:solidFill>
                  <a:schemeClr val="tx1"/>
                </a:solidFill>
                <a:ea typeface="+mj-lt"/>
                <a:cs typeface="+mj-lt"/>
              </a:rPr>
              <a:t>«Microsoft on </a:t>
            </a:r>
            <a:r>
              <a:rPr lang="el-GR" sz="2400" b="1" i="1" dirty="0" err="1">
                <a:solidFill>
                  <a:schemeClr val="tx1"/>
                </a:solidFill>
                <a:ea typeface="+mj-lt"/>
                <a:cs typeface="+mj-lt"/>
              </a:rPr>
              <a:t>behalf</a:t>
            </a:r>
            <a:r>
              <a:rPr lang="el-GR" sz="2400" b="1" i="1" dirty="0">
                <a:solidFill>
                  <a:schemeClr val="tx1"/>
                </a:solidFill>
                <a:ea typeface="+mj-lt"/>
                <a:cs typeface="+mj-lt"/>
              </a:rPr>
              <a:t> of </a:t>
            </a:r>
            <a:r>
              <a:rPr lang="el-GR" sz="2400" b="1" i="1" dirty="0" err="1">
                <a:solidFill>
                  <a:schemeClr val="tx1"/>
                </a:solidFill>
                <a:ea typeface="+mj-lt"/>
                <a:cs typeface="+mj-lt"/>
              </a:rPr>
              <a:t>your</a:t>
            </a:r>
            <a:r>
              <a:rPr lang="el-GR" sz="2400" b="1" i="1" dirty="0">
                <a:solidFill>
                  <a:schemeClr val="tx1"/>
                </a:solidFill>
                <a:ea typeface="+mj-lt"/>
                <a:cs typeface="+mj-lt"/>
              </a:rPr>
              <a:t> </a:t>
            </a:r>
            <a:r>
              <a:rPr lang="el-GR" sz="2400" b="1" i="1" dirty="0" err="1">
                <a:solidFill>
                  <a:schemeClr val="tx1"/>
                </a:solidFill>
                <a:ea typeface="+mj-lt"/>
                <a:cs typeface="+mj-lt"/>
              </a:rPr>
              <a:t>organization</a:t>
            </a:r>
            <a:r>
              <a:rPr lang="el-GR" sz="2400" b="1" i="1" dirty="0">
                <a:solidFill>
                  <a:schemeClr val="tx1"/>
                </a:solidFill>
                <a:ea typeface="+mj-lt"/>
                <a:cs typeface="+mj-lt"/>
              </a:rPr>
              <a:t> &lt;ms-noreply@microsoft.com&gt;»</a:t>
            </a:r>
            <a:r>
              <a:rPr lang="el-GR" sz="2400" b="1" dirty="0">
                <a:solidFill>
                  <a:schemeClr val="tx1"/>
                </a:solidFill>
                <a:ea typeface="+mj-lt"/>
                <a:cs typeface="+mj-lt"/>
              </a:rPr>
              <a:t>.</a:t>
            </a:r>
            <a:endParaRPr lang="el-GR" sz="2400" b="1" dirty="0">
              <a:solidFill>
                <a:schemeClr val="tx1"/>
              </a:solidFill>
            </a:endParaRPr>
          </a:p>
        </p:txBody>
      </p:sp>
      <p:pic>
        <p:nvPicPr>
          <p:cNvPr id="4" name="Εικόνα 4" descr="Εικόνα που περιέχει κείμενο&#10;&#10;Περιγραφή που δημιουργήθηκε αυτόματα">
            <a:extLst>
              <a:ext uri="{FF2B5EF4-FFF2-40B4-BE49-F238E27FC236}">
                <a16:creationId xmlns:a16="http://schemas.microsoft.com/office/drawing/2014/main" id="{91D5715B-E519-B7E0-FD4E-E6E0B04947E4}"/>
              </a:ext>
            </a:extLst>
          </p:cNvPr>
          <p:cNvPicPr>
            <a:picLocks noGrp="1" noChangeAspect="1"/>
          </p:cNvPicPr>
          <p:nvPr>
            <p:ph idx="1"/>
          </p:nvPr>
        </p:nvPicPr>
        <p:blipFill>
          <a:blip r:embed="rId2"/>
          <a:stretch>
            <a:fillRect/>
          </a:stretch>
        </p:blipFill>
        <p:spPr>
          <a:xfrm>
            <a:off x="3588281" y="2726458"/>
            <a:ext cx="7908926" cy="803275"/>
          </a:xfrm>
        </p:spPr>
      </p:pic>
      <p:sp>
        <p:nvSpPr>
          <p:cNvPr id="11" name="TextBox 10">
            <a:extLst>
              <a:ext uri="{FF2B5EF4-FFF2-40B4-BE49-F238E27FC236}">
                <a16:creationId xmlns:a16="http://schemas.microsoft.com/office/drawing/2014/main" id="{D3D836E5-7642-45DB-601D-59EE222F147A}"/>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b="1" dirty="0">
                <a:ea typeface="+mn-lt"/>
                <a:cs typeface="+mn-lt"/>
              </a:rPr>
              <a:t>Οδηγίες εγκατάστασης του Office 365</a:t>
            </a:r>
            <a:endParaRPr lang="el-GR" sz="2800" b="1" dirty="0"/>
          </a:p>
        </p:txBody>
      </p:sp>
      <p:sp>
        <p:nvSpPr>
          <p:cNvPr id="12" name="TextBox 1">
            <a:extLst>
              <a:ext uri="{FF2B5EF4-FFF2-40B4-BE49-F238E27FC236}">
                <a16:creationId xmlns:a16="http://schemas.microsoft.com/office/drawing/2014/main" id="{F28A92EE-0CDB-7193-47FB-D619250652B2}"/>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GR" sz="2000" b="1" dirty="0">
                <a:latin typeface="Comic Sans MS"/>
              </a:rPr>
              <a:t>BHMA 1.</a:t>
            </a:r>
          </a:p>
        </p:txBody>
      </p:sp>
      <p:pic>
        <p:nvPicPr>
          <p:cNvPr id="16" name="Εικόνα 5" descr="Εικόνα που περιέχει κείμενο&#10;&#10;Περιγραφή που δημιουργήθηκε αυτόματα">
            <a:extLst>
              <a:ext uri="{FF2B5EF4-FFF2-40B4-BE49-F238E27FC236}">
                <a16:creationId xmlns:a16="http://schemas.microsoft.com/office/drawing/2014/main" id="{8BB28F15-E18C-5E2B-C889-ADB9E48E98B9}"/>
              </a:ext>
            </a:extLst>
          </p:cNvPr>
          <p:cNvPicPr>
            <a:picLocks noChangeAspect="1"/>
          </p:cNvPicPr>
          <p:nvPr/>
        </p:nvPicPr>
        <p:blipFill>
          <a:blip r:embed="rId3"/>
          <a:stretch>
            <a:fillRect/>
          </a:stretch>
        </p:blipFill>
        <p:spPr>
          <a:xfrm>
            <a:off x="159541" y="2380"/>
            <a:ext cx="2109789" cy="733426"/>
          </a:xfrm>
          <a:prstGeom prst="rect">
            <a:avLst/>
          </a:prstGeom>
        </p:spPr>
      </p:pic>
      <p:sp>
        <p:nvSpPr>
          <p:cNvPr id="10"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l-GR" dirty="0">
                <a:ea typeface="+mn-lt"/>
                <a:cs typeface="+mn-lt"/>
              </a:rPr>
              <a:t>ΚΥΥΤΠΕ - Κέντρο Υποδομών Υπηρεσιών Τεχνολογίας Πληροφορικής και Επικοινωνιών</a:t>
            </a:r>
            <a:endParaRPr lang="el-GR" dirty="0"/>
          </a:p>
        </p:txBody>
      </p:sp>
    </p:spTree>
    <p:extLst>
      <p:ext uri="{BB962C8B-B14F-4D97-AF65-F5344CB8AC3E}">
        <p14:creationId xmlns:p14="http://schemas.microsoft.com/office/powerpoint/2010/main" val="25417356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F4B4BC-1724-0683-2203-72568A873D1B}"/>
              </a:ext>
            </a:extLst>
          </p:cNvPr>
          <p:cNvSpPr>
            <a:spLocks noGrp="1"/>
          </p:cNvSpPr>
          <p:nvPr>
            <p:ph type="title"/>
          </p:nvPr>
        </p:nvSpPr>
        <p:spPr/>
        <p:txBody>
          <a:bodyPr>
            <a:normAutofit/>
          </a:bodyPr>
          <a:lstStyle/>
          <a:p>
            <a:r>
              <a:rPr lang="el-GR" sz="2400" b="1">
                <a:solidFill>
                  <a:schemeClr val="tx1"/>
                </a:solidFill>
                <a:latin typeface="Corbel"/>
                <a:ea typeface="+mj-lt"/>
                <a:cs typeface="+mj-lt"/>
              </a:rPr>
              <a:t>Σημειώστε το όνομα χρήστη που σας έχει αποδοθεί και τον προσωρινό κωδικό πρόσβασης.</a:t>
            </a:r>
            <a:endParaRPr lang="el-GR" sz="2400" b="1">
              <a:solidFill>
                <a:schemeClr val="tx1"/>
              </a:solidFill>
              <a:latin typeface="Corbel"/>
            </a:endParaRPr>
          </a:p>
        </p:txBody>
      </p:sp>
      <p:pic>
        <p:nvPicPr>
          <p:cNvPr id="5" name="Εικόνα 5" descr="Εικόνα που περιέχει κείμενο&#10;&#10;Περιγραφή που δημιουργήθηκε αυτόματα">
            <a:extLst>
              <a:ext uri="{FF2B5EF4-FFF2-40B4-BE49-F238E27FC236}">
                <a16:creationId xmlns:a16="http://schemas.microsoft.com/office/drawing/2014/main" id="{0BB0ECA1-AE78-4C0E-1207-1EEAA2C7793A}"/>
              </a:ext>
            </a:extLst>
          </p:cNvPr>
          <p:cNvPicPr>
            <a:picLocks noGrp="1" noChangeAspect="1"/>
          </p:cNvPicPr>
          <p:nvPr>
            <p:ph idx="1"/>
          </p:nvPr>
        </p:nvPicPr>
        <p:blipFill>
          <a:blip r:embed="rId2"/>
          <a:stretch>
            <a:fillRect/>
          </a:stretch>
        </p:blipFill>
        <p:spPr>
          <a:xfrm>
            <a:off x="3988330" y="1628966"/>
            <a:ext cx="7077075" cy="3590925"/>
          </a:xfrm>
        </p:spPr>
      </p:pic>
      <p:sp>
        <p:nvSpPr>
          <p:cNvPr id="8" name="TextBox 1">
            <a:extLst>
              <a:ext uri="{FF2B5EF4-FFF2-40B4-BE49-F238E27FC236}">
                <a16:creationId xmlns:a16="http://schemas.microsoft.com/office/drawing/2014/main" id="{F28A92EE-0CDB-7193-47FB-D619250652B2}"/>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GR" sz="2000" b="1" dirty="0">
                <a:latin typeface="Comic Sans MS"/>
              </a:rPr>
              <a:t>BHMA 2.</a:t>
            </a:r>
          </a:p>
        </p:txBody>
      </p:sp>
      <p:pic>
        <p:nvPicPr>
          <p:cNvPr id="10" name="Εικόνα 5" descr="Εικόνα που περιέχει κείμενο&#10;&#10;Περιγραφή που δημιουργήθηκε αυτόματα">
            <a:extLst>
              <a:ext uri="{FF2B5EF4-FFF2-40B4-BE49-F238E27FC236}">
                <a16:creationId xmlns:a16="http://schemas.microsoft.com/office/drawing/2014/main" id="{E7C2A24E-7C60-91D7-A1C8-9C95449A692B}"/>
              </a:ext>
            </a:extLst>
          </p:cNvPr>
          <p:cNvPicPr>
            <a:picLocks noChangeAspect="1"/>
          </p:cNvPicPr>
          <p:nvPr/>
        </p:nvPicPr>
        <p:blipFill>
          <a:blip r:embed="rId3"/>
          <a:stretch>
            <a:fillRect/>
          </a:stretch>
        </p:blipFill>
        <p:spPr>
          <a:xfrm>
            <a:off x="159541" y="2380"/>
            <a:ext cx="2109789" cy="733426"/>
          </a:xfrm>
          <a:prstGeom prst="rect">
            <a:avLst/>
          </a:prstGeom>
        </p:spPr>
      </p:pic>
      <p:sp>
        <p:nvSpPr>
          <p:cNvPr id="9"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l-GR" dirty="0">
                <a:ea typeface="+mn-lt"/>
                <a:cs typeface="+mn-lt"/>
              </a:rPr>
              <a:t>ΚΥΥΤΠΕ - Κέντρο Υποδομών Υπηρεσιών Τεχνολογίας Πληροφορικής και Επικοινωνιών</a:t>
            </a:r>
            <a:endParaRPr lang="el-GR" dirty="0"/>
          </a:p>
        </p:txBody>
      </p:sp>
      <p:sp>
        <p:nvSpPr>
          <p:cNvPr id="11" name="TextBox 10">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b="1" dirty="0">
                <a:ea typeface="+mn-lt"/>
                <a:cs typeface="+mn-lt"/>
              </a:rPr>
              <a:t>Οδηγίες εγκατάστασης του Office 365</a:t>
            </a:r>
            <a:endParaRPr lang="el-GR" sz="2800" b="1" dirty="0"/>
          </a:p>
        </p:txBody>
      </p:sp>
    </p:spTree>
    <p:extLst>
      <p:ext uri="{BB962C8B-B14F-4D97-AF65-F5344CB8AC3E}">
        <p14:creationId xmlns:p14="http://schemas.microsoft.com/office/powerpoint/2010/main" val="313089655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98A78D-F836-E199-26AE-34BAE6267F2C}"/>
              </a:ext>
            </a:extLst>
          </p:cNvPr>
          <p:cNvSpPr>
            <a:spLocks noGrp="1"/>
          </p:cNvSpPr>
          <p:nvPr>
            <p:ph type="title"/>
          </p:nvPr>
        </p:nvSpPr>
        <p:spPr/>
        <p:txBody>
          <a:bodyPr>
            <a:normAutofit/>
          </a:bodyPr>
          <a:lstStyle/>
          <a:p>
            <a:r>
              <a:rPr lang="el-GR" sz="2400" b="1">
                <a:solidFill>
                  <a:schemeClr val="tx1"/>
                </a:solidFill>
                <a:latin typeface="Corbel"/>
                <a:ea typeface="+mj-lt"/>
                <a:cs typeface="+mj-lt"/>
              </a:rPr>
              <a:t>Κάνοντας κλικ στην επιλογή «Είσοδος στο Office 365» θα μεταβείτε στη σελίδα σύνδεσης.</a:t>
            </a:r>
            <a:endParaRPr lang="el-GR" sz="2400" b="1">
              <a:solidFill>
                <a:schemeClr val="tx1"/>
              </a:solidFill>
              <a:latin typeface="Corbel"/>
            </a:endParaRPr>
          </a:p>
        </p:txBody>
      </p:sp>
      <p:pic>
        <p:nvPicPr>
          <p:cNvPr id="5" name="Εικόνα 5" descr="Εικόνα που περιέχει κείμενο&#10;&#10;Περιγραφή που δημιουργήθηκε αυτόματα">
            <a:extLst>
              <a:ext uri="{FF2B5EF4-FFF2-40B4-BE49-F238E27FC236}">
                <a16:creationId xmlns:a16="http://schemas.microsoft.com/office/drawing/2014/main" id="{026DBDD0-4FB8-79CE-C08F-554B3971D7F7}"/>
              </a:ext>
            </a:extLst>
          </p:cNvPr>
          <p:cNvPicPr>
            <a:picLocks noGrp="1" noChangeAspect="1"/>
          </p:cNvPicPr>
          <p:nvPr>
            <p:ph idx="1"/>
          </p:nvPr>
        </p:nvPicPr>
        <p:blipFill>
          <a:blip r:embed="rId2"/>
          <a:stretch>
            <a:fillRect/>
          </a:stretch>
        </p:blipFill>
        <p:spPr>
          <a:xfrm>
            <a:off x="4271256" y="663023"/>
            <a:ext cx="6257222" cy="5543974"/>
          </a:xfrm>
        </p:spPr>
      </p:pic>
      <p:sp>
        <p:nvSpPr>
          <p:cNvPr id="4" name="TextBox 3">
            <a:extLst>
              <a:ext uri="{FF2B5EF4-FFF2-40B4-BE49-F238E27FC236}">
                <a16:creationId xmlns:a16="http://schemas.microsoft.com/office/drawing/2014/main" id="{0EA721DE-0526-03BE-D310-FD1878E41591}"/>
              </a:ext>
            </a:extLst>
          </p:cNvPr>
          <p:cNvSpPr txBox="1"/>
          <p:nvPr/>
        </p:nvSpPr>
        <p:spPr>
          <a:xfrm>
            <a:off x="734483" y="237066"/>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sz="2000" b="1" dirty="0">
              <a:latin typeface="Comic Sans MS"/>
            </a:endParaRPr>
          </a:p>
        </p:txBody>
      </p:sp>
      <p:sp>
        <p:nvSpPr>
          <p:cNvPr id="8" name="TextBox 1">
            <a:extLst>
              <a:ext uri="{FF2B5EF4-FFF2-40B4-BE49-F238E27FC236}">
                <a16:creationId xmlns:a16="http://schemas.microsoft.com/office/drawing/2014/main" id="{F28A92EE-0CDB-7193-47FB-D619250652B2}"/>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GR" sz="2000" b="1" dirty="0">
                <a:latin typeface="Comic Sans MS"/>
              </a:rPr>
              <a:t>BHMA 3.</a:t>
            </a:r>
          </a:p>
        </p:txBody>
      </p:sp>
      <p:pic>
        <p:nvPicPr>
          <p:cNvPr id="12" name="Εικόνα 5" descr="Εικόνα που περιέχει κείμενο&#10;&#10;Περιγραφή που δημιουργήθηκε αυτόματα">
            <a:extLst>
              <a:ext uri="{FF2B5EF4-FFF2-40B4-BE49-F238E27FC236}">
                <a16:creationId xmlns:a16="http://schemas.microsoft.com/office/drawing/2014/main" id="{E6E8EED2-BAE3-BA55-8D30-517054FBEBA8}"/>
              </a:ext>
            </a:extLst>
          </p:cNvPr>
          <p:cNvPicPr>
            <a:picLocks noChangeAspect="1"/>
          </p:cNvPicPr>
          <p:nvPr/>
        </p:nvPicPr>
        <p:blipFill>
          <a:blip r:embed="rId3"/>
          <a:stretch>
            <a:fillRect/>
          </a:stretch>
        </p:blipFill>
        <p:spPr>
          <a:xfrm>
            <a:off x="159541" y="2380"/>
            <a:ext cx="2109789" cy="733426"/>
          </a:xfrm>
          <a:prstGeom prst="rect">
            <a:avLst/>
          </a:prstGeom>
        </p:spPr>
      </p:pic>
      <p:sp>
        <p:nvSpPr>
          <p:cNvPr id="11"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l-GR" dirty="0">
                <a:ea typeface="+mn-lt"/>
                <a:cs typeface="+mn-lt"/>
              </a:rPr>
              <a:t>ΚΥΥΤΠΕ - Κέντρο Υποδομών Υπηρεσιών Τεχνολογίας Πληροφορικής και Επικοινωνιών</a:t>
            </a:r>
            <a:endParaRPr lang="el-GR" dirty="0"/>
          </a:p>
        </p:txBody>
      </p:sp>
      <p:sp>
        <p:nvSpPr>
          <p:cNvPr id="13" name="TextBox 12">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b="1" dirty="0">
                <a:ea typeface="+mn-lt"/>
                <a:cs typeface="+mn-lt"/>
              </a:rPr>
              <a:t>Οδηγίες εγκατάστασης του Office 365</a:t>
            </a:r>
            <a:endParaRPr lang="el-GR" sz="2800" b="1" dirty="0"/>
          </a:p>
        </p:txBody>
      </p:sp>
    </p:spTree>
    <p:extLst>
      <p:ext uri="{BB962C8B-B14F-4D97-AF65-F5344CB8AC3E}">
        <p14:creationId xmlns:p14="http://schemas.microsoft.com/office/powerpoint/2010/main" val="259904553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F8F32F-722F-38BD-E4FD-2B253350D6E4}"/>
              </a:ext>
            </a:extLst>
          </p:cNvPr>
          <p:cNvSpPr>
            <a:spLocks noGrp="1"/>
          </p:cNvSpPr>
          <p:nvPr>
            <p:ph type="title"/>
          </p:nvPr>
        </p:nvSpPr>
        <p:spPr>
          <a:xfrm>
            <a:off x="189419" y="2129254"/>
            <a:ext cx="3042732" cy="3712183"/>
          </a:xfrm>
        </p:spPr>
        <p:txBody>
          <a:bodyPr>
            <a:normAutofit fontScale="90000"/>
          </a:bodyPr>
          <a:lstStyle/>
          <a:p>
            <a:r>
              <a:rPr lang="el-GR" sz="2400" b="1">
                <a:solidFill>
                  <a:schemeClr val="tx1"/>
                </a:solidFill>
                <a:latin typeface="Corbel"/>
                <a:ea typeface="+mj-lt"/>
                <a:cs typeface="+mj-lt"/>
              </a:rPr>
              <a:t>Στη σελίδα σύνδεσης, συμπληρώστε το όνομα χρήστη που σας αποδόθηκε (εφόσον δεν είναι ήδη συμπληρωμένο), τον προσωρινό κωδικό πρόσβασης που σημειώσατε στο δεύτερο βήμα και τέλος επιλέξτε «Είσοδος».</a:t>
            </a:r>
            <a:endParaRPr lang="el-GR" sz="2400" b="1">
              <a:solidFill>
                <a:schemeClr val="tx1"/>
              </a:solidFill>
              <a:latin typeface="Corbel"/>
            </a:endParaRPr>
          </a:p>
          <a:p>
            <a:endParaRPr lang="el-GR"/>
          </a:p>
        </p:txBody>
      </p:sp>
      <p:pic>
        <p:nvPicPr>
          <p:cNvPr id="5" name="Εικόνα 5">
            <a:extLst>
              <a:ext uri="{FF2B5EF4-FFF2-40B4-BE49-F238E27FC236}">
                <a16:creationId xmlns:a16="http://schemas.microsoft.com/office/drawing/2014/main" id="{D36038F4-59E9-B4F8-C2F1-5A89D9714EA8}"/>
              </a:ext>
            </a:extLst>
          </p:cNvPr>
          <p:cNvPicPr>
            <a:picLocks noGrp="1" noChangeAspect="1"/>
          </p:cNvPicPr>
          <p:nvPr>
            <p:ph idx="1"/>
          </p:nvPr>
        </p:nvPicPr>
        <p:blipFill>
          <a:blip r:embed="rId2"/>
          <a:stretch>
            <a:fillRect/>
          </a:stretch>
        </p:blipFill>
        <p:spPr>
          <a:xfrm>
            <a:off x="4730222" y="1042120"/>
            <a:ext cx="5550958" cy="4658783"/>
          </a:xfrm>
        </p:spPr>
      </p:pic>
      <p:sp>
        <p:nvSpPr>
          <p:cNvPr id="7" name="TextBox 1">
            <a:extLst>
              <a:ext uri="{FF2B5EF4-FFF2-40B4-BE49-F238E27FC236}">
                <a16:creationId xmlns:a16="http://schemas.microsoft.com/office/drawing/2014/main" id="{F28A92EE-0CDB-7193-47FB-D619250652B2}"/>
              </a:ext>
            </a:extLst>
          </p:cNvPr>
          <p:cNvSpPr txBox="1"/>
          <p:nvPr/>
        </p:nvSpPr>
        <p:spPr>
          <a:xfrm>
            <a:off x="755650"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GR" sz="2000" b="1" dirty="0">
                <a:latin typeface="Comic Sans MS"/>
              </a:rPr>
              <a:t>BHMA 4.</a:t>
            </a:r>
          </a:p>
        </p:txBody>
      </p:sp>
      <p:pic>
        <p:nvPicPr>
          <p:cNvPr id="11" name="Εικόνα 5" descr="Εικόνα που περιέχει κείμενο&#10;&#10;Περιγραφή που δημιουργήθηκε αυτόματα">
            <a:extLst>
              <a:ext uri="{FF2B5EF4-FFF2-40B4-BE49-F238E27FC236}">
                <a16:creationId xmlns:a16="http://schemas.microsoft.com/office/drawing/2014/main" id="{8389E1ED-1141-71B1-8B3D-457E3B964E00}"/>
              </a:ext>
            </a:extLst>
          </p:cNvPr>
          <p:cNvPicPr>
            <a:picLocks noChangeAspect="1"/>
          </p:cNvPicPr>
          <p:nvPr/>
        </p:nvPicPr>
        <p:blipFill>
          <a:blip r:embed="rId3"/>
          <a:stretch>
            <a:fillRect/>
          </a:stretch>
        </p:blipFill>
        <p:spPr>
          <a:xfrm>
            <a:off x="159541" y="2380"/>
            <a:ext cx="2109789" cy="733426"/>
          </a:xfrm>
          <a:prstGeom prst="rect">
            <a:avLst/>
          </a:prstGeom>
        </p:spPr>
      </p:pic>
      <p:sp>
        <p:nvSpPr>
          <p:cNvPr id="8"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l-GR" dirty="0">
                <a:ea typeface="+mn-lt"/>
                <a:cs typeface="+mn-lt"/>
              </a:rPr>
              <a:t>ΚΥΥΤΠΕ - Κέντρο Υποδομών Υπηρεσιών Τεχνολογίας Πληροφορικής και Επικοινωνιών</a:t>
            </a:r>
            <a:endParaRPr lang="el-GR" dirty="0"/>
          </a:p>
        </p:txBody>
      </p:sp>
      <p:sp>
        <p:nvSpPr>
          <p:cNvPr id="10" name="TextBox 9">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b="1" dirty="0">
                <a:ea typeface="+mn-lt"/>
                <a:cs typeface="+mn-lt"/>
              </a:rPr>
              <a:t>Οδηγίες εγκατάστασης του Office 365</a:t>
            </a:r>
            <a:endParaRPr lang="el-GR" sz="2800" b="1" dirty="0"/>
          </a:p>
        </p:txBody>
      </p:sp>
    </p:spTree>
    <p:extLst>
      <p:ext uri="{BB962C8B-B14F-4D97-AF65-F5344CB8AC3E}">
        <p14:creationId xmlns:p14="http://schemas.microsoft.com/office/powerpoint/2010/main" val="21444464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2B3E8F-A2A8-3406-4807-1D34B2F12128}"/>
              </a:ext>
            </a:extLst>
          </p:cNvPr>
          <p:cNvSpPr>
            <a:spLocks noGrp="1"/>
          </p:cNvSpPr>
          <p:nvPr>
            <p:ph type="title"/>
          </p:nvPr>
        </p:nvSpPr>
        <p:spPr>
          <a:xfrm>
            <a:off x="-1081" y="1820604"/>
            <a:ext cx="3794148" cy="4251932"/>
          </a:xfrm>
        </p:spPr>
        <p:txBody>
          <a:bodyPr vert="horz" lIns="91440" tIns="45720" rIns="91440" bIns="45720" rtlCol="0" anchor="ctr">
            <a:noAutofit/>
          </a:bodyPr>
          <a:lstStyle/>
          <a:p>
            <a:r>
              <a:rPr lang="el-GR" sz="2400" b="1" dirty="0">
                <a:solidFill>
                  <a:schemeClr val="tx1"/>
                </a:solidFill>
                <a:ea typeface="+mj-lt"/>
                <a:cs typeface="+mj-lt"/>
              </a:rPr>
              <a:t>Η αντικατάσταση του προσωρινού κωδικού με νέο οριστικό κωδικό είναι απαραίτητη.</a:t>
            </a:r>
            <a:endParaRPr lang="el-GR" sz="2400" b="1" dirty="0">
              <a:solidFill>
                <a:schemeClr val="tx1"/>
              </a:solidFill>
            </a:endParaRPr>
          </a:p>
          <a:p>
            <a:r>
              <a:rPr lang="el-GR" sz="2400" b="1" dirty="0">
                <a:solidFill>
                  <a:schemeClr val="tx1"/>
                </a:solidFill>
                <a:ea typeface="+mj-lt"/>
                <a:cs typeface="+mj-lt"/>
              </a:rPr>
              <a:t>Ο νέος κωδικός  πρέπει να έχει μήκος τουλάχιστον 8 χαρακτήρες και να περιλαμβάνει 3 από τα ακόλουθα:</a:t>
            </a:r>
            <a:endParaRPr lang="el-GR" sz="2400" b="1" dirty="0">
              <a:solidFill>
                <a:schemeClr val="tx1"/>
              </a:solidFill>
            </a:endParaRPr>
          </a:p>
          <a:p>
            <a:pPr marL="342900" indent="-342900">
              <a:buFont typeface="Wingdings" panose="05000000000000000000" pitchFamily="2" charset="2"/>
              <a:buChar char="ü"/>
            </a:pPr>
            <a:r>
              <a:rPr lang="el-GR" sz="2400" b="1" dirty="0">
                <a:solidFill>
                  <a:schemeClr val="tx1"/>
                </a:solidFill>
                <a:ea typeface="+mj-lt"/>
                <a:cs typeface="+mj-lt"/>
              </a:rPr>
              <a:t>κεφαλαία γράμματα</a:t>
            </a:r>
            <a:endParaRPr lang="el-GR" sz="2400" b="1" dirty="0">
              <a:solidFill>
                <a:schemeClr val="tx1"/>
              </a:solidFill>
            </a:endParaRPr>
          </a:p>
          <a:p>
            <a:pPr marL="342900" indent="-342900">
              <a:buFont typeface="Wingdings" panose="05000000000000000000" pitchFamily="2" charset="2"/>
              <a:buChar char="ü"/>
            </a:pPr>
            <a:r>
              <a:rPr lang="el-GR" sz="2400" b="1" dirty="0">
                <a:solidFill>
                  <a:schemeClr val="tx1"/>
                </a:solidFill>
                <a:ea typeface="+mj-lt"/>
                <a:cs typeface="+mj-lt"/>
              </a:rPr>
              <a:t>πεζά γράμματα</a:t>
            </a:r>
            <a:endParaRPr lang="el-GR" sz="2400" b="1" dirty="0">
              <a:solidFill>
                <a:schemeClr val="tx1"/>
              </a:solidFill>
            </a:endParaRPr>
          </a:p>
          <a:p>
            <a:pPr marL="342900" indent="-342900">
              <a:buFont typeface="Wingdings" panose="05000000000000000000" pitchFamily="2" charset="2"/>
              <a:buChar char="ü"/>
            </a:pPr>
            <a:r>
              <a:rPr lang="el-GR" sz="2400" b="1" dirty="0">
                <a:solidFill>
                  <a:schemeClr val="tx1"/>
                </a:solidFill>
                <a:ea typeface="+mj-lt"/>
                <a:cs typeface="+mj-lt"/>
              </a:rPr>
              <a:t>αριθμούς</a:t>
            </a:r>
            <a:endParaRPr lang="el-GR" sz="2400" b="1" dirty="0">
              <a:solidFill>
                <a:schemeClr val="tx1"/>
              </a:solidFill>
            </a:endParaRPr>
          </a:p>
          <a:p>
            <a:pPr marL="342900" indent="-342900">
              <a:buFont typeface="Wingdings" panose="05000000000000000000" pitchFamily="2" charset="2"/>
              <a:buChar char="ü"/>
            </a:pPr>
            <a:r>
              <a:rPr lang="el-GR" sz="2400" b="1" dirty="0">
                <a:solidFill>
                  <a:schemeClr val="tx1"/>
                </a:solidFill>
                <a:ea typeface="+mj-lt"/>
                <a:cs typeface="+mj-lt"/>
              </a:rPr>
              <a:t>σύμβολα</a:t>
            </a:r>
            <a:endParaRPr lang="el-GR" sz="2400" b="1" dirty="0">
              <a:solidFill>
                <a:schemeClr val="tx1"/>
              </a:solidFill>
            </a:endParaRPr>
          </a:p>
          <a:p>
            <a:endParaRPr lang="el-GR" sz="2400" dirty="0"/>
          </a:p>
        </p:txBody>
      </p:sp>
      <p:pic>
        <p:nvPicPr>
          <p:cNvPr id="5" name="Εικόνα 5" descr="Εικόνα που περιέχει κείμενο&#10;&#10;Περιγραφή που δημιουργήθηκε αυτόματα">
            <a:extLst>
              <a:ext uri="{FF2B5EF4-FFF2-40B4-BE49-F238E27FC236}">
                <a16:creationId xmlns:a16="http://schemas.microsoft.com/office/drawing/2014/main" id="{1BD4764D-7EF7-FB22-6D2C-EB950F0FE122}"/>
              </a:ext>
            </a:extLst>
          </p:cNvPr>
          <p:cNvPicPr>
            <a:picLocks noGrp="1" noChangeAspect="1"/>
          </p:cNvPicPr>
          <p:nvPr>
            <p:ph idx="1"/>
          </p:nvPr>
        </p:nvPicPr>
        <p:blipFill>
          <a:blip r:embed="rId2"/>
          <a:stretch>
            <a:fillRect/>
          </a:stretch>
        </p:blipFill>
        <p:spPr>
          <a:xfrm>
            <a:off x="5021793" y="866965"/>
            <a:ext cx="5010150" cy="5114925"/>
          </a:xfrm>
        </p:spPr>
      </p:pic>
      <p:sp>
        <p:nvSpPr>
          <p:cNvPr id="4" name="TextBox 3">
            <a:extLst>
              <a:ext uri="{FF2B5EF4-FFF2-40B4-BE49-F238E27FC236}">
                <a16:creationId xmlns:a16="http://schemas.microsoft.com/office/drawing/2014/main" id="{03C2AB22-5EBA-DF97-79F7-38D1C6BD60D1}"/>
              </a:ext>
            </a:extLst>
          </p:cNvPr>
          <p:cNvSpPr txBox="1"/>
          <p:nvPr/>
        </p:nvSpPr>
        <p:spPr>
          <a:xfrm>
            <a:off x="1115483" y="173567"/>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l-GR" sz="2400" b="1" dirty="0">
              <a:latin typeface="Comic Sans MS"/>
            </a:endParaRPr>
          </a:p>
        </p:txBody>
      </p:sp>
      <p:sp>
        <p:nvSpPr>
          <p:cNvPr id="9" name="TextBox 8">
            <a:extLst>
              <a:ext uri="{FF2B5EF4-FFF2-40B4-BE49-F238E27FC236}">
                <a16:creationId xmlns:a16="http://schemas.microsoft.com/office/drawing/2014/main" id="{1614A56B-5FB9-083C-3DBA-2F3605A84EE9}"/>
              </a:ext>
            </a:extLst>
          </p:cNvPr>
          <p:cNvSpPr txBox="1"/>
          <p:nvPr/>
        </p:nvSpPr>
        <p:spPr>
          <a:xfrm>
            <a:off x="745067" y="1115483"/>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l-GR" sz="2000" b="1" dirty="0">
                <a:latin typeface="Comic Sans MS"/>
              </a:rPr>
              <a:t>BHMA 5.</a:t>
            </a:r>
          </a:p>
        </p:txBody>
      </p:sp>
      <p:pic>
        <p:nvPicPr>
          <p:cNvPr id="13" name="Εικόνα 5" descr="Εικόνα που περιέχει κείμενο&#10;&#10;Περιγραφή που δημιουργήθηκε αυτόματα">
            <a:extLst>
              <a:ext uri="{FF2B5EF4-FFF2-40B4-BE49-F238E27FC236}">
                <a16:creationId xmlns:a16="http://schemas.microsoft.com/office/drawing/2014/main" id="{8E1FB4E2-A443-A1D6-F093-DC539C05396D}"/>
              </a:ext>
            </a:extLst>
          </p:cNvPr>
          <p:cNvPicPr>
            <a:picLocks noChangeAspect="1"/>
          </p:cNvPicPr>
          <p:nvPr/>
        </p:nvPicPr>
        <p:blipFill>
          <a:blip r:embed="rId3"/>
          <a:stretch>
            <a:fillRect/>
          </a:stretch>
        </p:blipFill>
        <p:spPr>
          <a:xfrm>
            <a:off x="159541" y="2380"/>
            <a:ext cx="2109789" cy="733426"/>
          </a:xfrm>
          <a:prstGeom prst="rect">
            <a:avLst/>
          </a:prstGeom>
        </p:spPr>
      </p:pic>
      <p:sp>
        <p:nvSpPr>
          <p:cNvPr id="10" name="Υπότιτλος 2">
            <a:extLst>
              <a:ext uri="{FF2B5EF4-FFF2-40B4-BE49-F238E27FC236}">
                <a16:creationId xmlns:a16="http://schemas.microsoft.com/office/drawing/2014/main" id="{C7AED3A4-F8E7-3571-208B-23D5062EC058}"/>
              </a:ext>
            </a:extLst>
          </p:cNvPr>
          <p:cNvSpPr txBox="1">
            <a:spLocks/>
          </p:cNvSpPr>
          <p:nvPr/>
        </p:nvSpPr>
        <p:spPr>
          <a:xfrm>
            <a:off x="-42984" y="6564663"/>
            <a:ext cx="12234984" cy="342900"/>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a:lstStyle>
          <a:p>
            <a:pPr marL="0" indent="0" algn="ctr">
              <a:buNone/>
            </a:pPr>
            <a:r>
              <a:rPr lang="el-GR" dirty="0">
                <a:ea typeface="+mn-lt"/>
                <a:cs typeface="+mn-lt"/>
              </a:rPr>
              <a:t>ΚΥΥΤΠΕ - Κέντρο Υποδομών Υπηρεσιών Τεχνολογίας Πληροφορικής και Επικοινωνιών</a:t>
            </a:r>
            <a:endParaRPr lang="el-GR" dirty="0"/>
          </a:p>
        </p:txBody>
      </p:sp>
      <p:sp>
        <p:nvSpPr>
          <p:cNvPr id="12" name="TextBox 11">
            <a:extLst>
              <a:ext uri="{FF2B5EF4-FFF2-40B4-BE49-F238E27FC236}">
                <a16:creationId xmlns:a16="http://schemas.microsoft.com/office/drawing/2014/main" id="{2F59D9CC-61BF-770E-D4AB-DDD70ED8E342}"/>
              </a:ext>
            </a:extLst>
          </p:cNvPr>
          <p:cNvSpPr txBox="1"/>
          <p:nvPr/>
        </p:nvSpPr>
        <p:spPr>
          <a:xfrm>
            <a:off x="3046942" y="104775"/>
            <a:ext cx="7802033" cy="530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l-GR" sz="2800" b="1" dirty="0">
                <a:ea typeface="+mn-lt"/>
                <a:cs typeface="+mn-lt"/>
              </a:rPr>
              <a:t>Οδηγίες εγκατάστασης του Office 365</a:t>
            </a:r>
            <a:endParaRPr lang="el-GR" sz="2800" b="1" dirty="0"/>
          </a:p>
        </p:txBody>
      </p:sp>
    </p:spTree>
    <p:extLst>
      <p:ext uri="{BB962C8B-B14F-4D97-AF65-F5344CB8AC3E}">
        <p14:creationId xmlns:p14="http://schemas.microsoft.com/office/powerpoint/2010/main" val="3458347180"/>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theme/theme1.xml><?xml version="1.0" encoding="utf-8"?>
<a:theme xmlns:a="http://schemas.openxmlformats.org/drawingml/2006/main" name="Frame">
  <a:themeElements>
    <a:clrScheme name="Fram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164</TotalTime>
  <Words>895</Words>
  <Application>Microsoft Office PowerPoint</Application>
  <PresentationFormat>Ευρεία οθόνη</PresentationFormat>
  <Paragraphs>88</Paragraphs>
  <Slides>22</Slides>
  <Notes>1</Notes>
  <HiddenSlides>0</HiddenSlides>
  <MMClips>1</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22</vt:i4>
      </vt:variant>
    </vt:vector>
  </HeadingPairs>
  <TitlesOfParts>
    <vt:vector size="28" baseType="lpstr">
      <vt:lpstr>Calibri</vt:lpstr>
      <vt:lpstr>Comic Sans MS</vt:lpstr>
      <vt:lpstr>Corbel</vt:lpstr>
      <vt:lpstr>Wingdings</vt:lpstr>
      <vt:lpstr>Wingdings 2</vt:lpstr>
      <vt:lpstr>Frame</vt:lpstr>
      <vt:lpstr>Παρουσίαση του PowerPoint</vt:lpstr>
      <vt:lpstr>Παρουσίαση του PowerPoint</vt:lpstr>
      <vt:lpstr>Βεβαιωθείτε ότι δεν υπάρχει άλλη έκδοση Microsoft Office εγκατεστημένη στον υπολογιστή σας.  Αν υπάρχει μπορείτε να την αφαιρέσετε από την επιλογή «Εφαρμογές» που βρίσκεται στις «Ρυθμίσεις» του υπολογιστή.</vt:lpstr>
      <vt:lpstr>Έχετε λάβει ένα μήνυμα ηλεκτρονικής αλληλογραφίας με τα στοιχεία ενεργοποίησης του λογαριασμού σας  στην Microsoft.   </vt:lpstr>
      <vt:lpstr>Βεβαιωθείτε ότι το μήνυμα ηλεκτρονικής αλληλογραφίας που λάβατε έχει τίτλο «Πληροφορίες λογαριασμού για νέους ή τροποποιημένους χρήστες» και αποστολέα «Microsoft on behalf of your organization &lt;ms-noreply@microsoft.com&gt;».</vt:lpstr>
      <vt:lpstr>Σημειώστε το όνομα χρήστη που σας έχει αποδοθεί και τον προσωρινό κωδικό πρόσβασης.</vt:lpstr>
      <vt:lpstr>Κάνοντας κλικ στην επιλογή «Είσοδος στο Office 365» θα μεταβείτε στη σελίδα σύνδεσης.</vt:lpstr>
      <vt:lpstr>Στη σελίδα σύνδεσης, συμπληρώστε το όνομα χρήστη που σας αποδόθηκε (εφόσον δεν είναι ήδη συμπληρωμένο), τον προσωρινό κωδικό πρόσβασης που σημειώσατε στο δεύτερο βήμα και τέλος επιλέξτε «Είσοδος». </vt:lpstr>
      <vt:lpstr>Η αντικατάσταση του προσωρινού κωδικού με νέο οριστικό κωδικό είναι απαραίτητη. Ο νέος κωδικός  πρέπει να έχει μήκος τουλάχιστον 8 χαρακτήρες και να περιλαμβάνει 3 από τα ακόλουθα: κεφαλαία γράμματα πεζά γράμματα αριθμούς σύμβολα </vt:lpstr>
      <vt:lpstr>Εφόσον ολοκληρώσατε επιτυχώς το προηγούμενο βήμα, επιλέγετε αν θέλετε να παραμείνετε συνδεδεμένοι στο νέο σας λογαριασμό στην Microsoft. </vt:lpstr>
      <vt:lpstr>Σε αυτό το σημείο θα πρέπει να βρίσκεστε ήδη στην διαδικτυακή περιοχή του νέου Office 365. Από εδώ μπορείτε να κάνετε λήψη του αρχείου εγκατάστασης του Office για τον προσωπικό σας υπολογιστή. </vt:lpstr>
      <vt:lpstr>Στο επάνω δεξιά μέρος της σελίδας, θα βρείτε μια λίστα επιλογών με τίτλο «Εγκατάσταση του Office».  Κάνοντας κλικ στην λίστα και επιλέγοντας «Εφαρμογές Office 365», ξεκινά η λήψη του αρχείου εγκατάστασης. </vt:lpstr>
      <vt:lpstr>Όταν ολοκληρωθεί η λήψη του αρχείου εγκατάστασης, επιλέξτε «Άνοιγμα αρχείου».</vt:lpstr>
      <vt:lpstr>Ανάλογα τις ρυθμίσεις ασφαλείας που έχουν γίνει στο παρελθόν στον υπολογιστή σας ενδέχεται να σας εμφανιστεί το παραπάνω μήνυμα. Επιλέξτε «Ναι» και η εγκατάσταση ξεκινά.</vt:lpstr>
      <vt:lpstr>Η εγκατάσταση ενδέχεται να διαρκέσει αρκετή ώρα καθώς γίνεται αυτόματη λήψη μεγάλου όγκου δεδομένων μέσω διαδικτύου. Αν η εγκατάσταση πραγματοποιείται σε φορητό υπολογιστή βεβαιωθείτε ότι είναι συνδεδεμένος σε σταθερή παροχή ρεύματος.</vt:lpstr>
      <vt:lpstr>Η εγκατάσταση των εφαρμογών του Microsoft Office 365 στον υπολογιστή σας έχει ολοκληρωθεί. Μπορείτε να κλείσετε τον οδηγό εγκατάστασης και να αναζητήσετε τις εφαρμογές στο μενού έναρξη.</vt:lpstr>
      <vt:lpstr>Κατά την πρώτη εκτέλεση μιας εφαρμογής (πχ. Excel) είναι απαραίτητο να επιλέξετε το κουμπί «Είσοδος» και να εισέλθετε με τον νέο σας λογαριασμό Microsoft για να ενεργοποιηθεί το προϊόν.</vt:lpstr>
      <vt:lpstr>Συμπληρώστε το όνομα χρήστη που σημειώσατε στο βήμα 2 και πατήστε «Επόμενο».</vt:lpstr>
      <vt:lpstr>Συμπληρώστε τον κωδικό πρόσβασης που δημιουργήσατε στο βήμα 5 και επιλέξτε «Είσοδος».</vt:lpstr>
      <vt:lpstr>Εφόσον τα στοιχεία του λογαριασμού συμπληρώθηκαν ορθά, ο οδηγός ενεργοποίησης θα σας ρωτήσει αν επιθυμείτε να απομνημονευτούν. Για τη δική σας διευκόλυνση συνιστάται να επιλέξετε ΟΚ.</vt:lpstr>
      <vt:lpstr>Η εγκατάσταση και η ενεργοποίηση έχουν ολοκληρωθεί. Πατήστε το κουμπί «Τέλος». Πλέον μπορείτε να χρησιμοποιείτε το Microsoft Office αναζητώντας την εφαρμογή που επιθυμείτε (Word, Excel, κλπ) από το μενού Έναρξη. </vt:lpstr>
      <vt:lpstr>   Προκειμένου να αποκτήσετε πρόσβαση στο Office 365 παρακαλούμε επικοινωνήστε με τη γραμματεία του τμήματός σας και για διευκρινίσεις με το Τμήμα Υποστήριξης Χρηστών του ΚΥΥΤΠΕ (email: helpdesk@uoc.gr, τηλ: 281 039 3312)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VirtualBox</dc:creator>
  <cp:lastModifiedBy>User</cp:lastModifiedBy>
  <cp:revision>225</cp:revision>
  <dcterms:created xsi:type="dcterms:W3CDTF">2022-07-14T09:11:55Z</dcterms:created>
  <dcterms:modified xsi:type="dcterms:W3CDTF">2022-07-21T13:38:51Z</dcterms:modified>
</cp:coreProperties>
</file>